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20"/>
  </p:notesMasterIdLst>
  <p:handoutMasterIdLst>
    <p:handoutMasterId r:id="rId21"/>
  </p:handoutMasterIdLst>
  <p:sldIdLst>
    <p:sldId id="327" r:id="rId2"/>
    <p:sldId id="311" r:id="rId3"/>
    <p:sldId id="267" r:id="rId4"/>
    <p:sldId id="312" r:id="rId5"/>
    <p:sldId id="315" r:id="rId6"/>
    <p:sldId id="330" r:id="rId7"/>
    <p:sldId id="323" r:id="rId8"/>
    <p:sldId id="325" r:id="rId9"/>
    <p:sldId id="326" r:id="rId10"/>
    <p:sldId id="333" r:id="rId11"/>
    <p:sldId id="334" r:id="rId12"/>
    <p:sldId id="335" r:id="rId13"/>
    <p:sldId id="321" r:id="rId14"/>
    <p:sldId id="316" r:id="rId15"/>
    <p:sldId id="317" r:id="rId16"/>
    <p:sldId id="319" r:id="rId17"/>
    <p:sldId id="296" r:id="rId18"/>
    <p:sldId id="320" r:id="rId1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2"/>
    </p:embeddedFont>
    <p:embeddedFont>
      <p:font typeface="-윤고딕310" panose="020B0600000101010101" charset="-127"/>
      <p:regular r:id="rId23"/>
    </p:embeddedFont>
    <p:embeddedFont>
      <p:font typeface="-윤고딕320" panose="020B0600000101010101" charset="-127"/>
      <p:regular r:id="rId24"/>
    </p:embeddedFont>
    <p:embeddedFont>
      <p:font typeface="-윤고딕330" panose="020B0600000101010101" charset="-127"/>
      <p:regular r:id="rId25"/>
    </p:embeddedFont>
    <p:embeddedFont>
      <p:font typeface="-윤고딕340" panose="020B0600000101010101" charset="-127"/>
      <p:regular r:id="rId26"/>
    </p:embeddedFont>
    <p:embeddedFont>
      <p:font typeface="-윤고딕350" panose="020B0600000101010101" charset="-127"/>
      <p:regular r:id="rId27"/>
    </p:embeddedFont>
    <p:embeddedFont>
      <p:font typeface="조선일보명조" panose="02030304000000000000" pitchFamily="18" charset="-127"/>
      <p:regular r:id="rId28"/>
    </p:embeddedFont>
    <p:embeddedFont>
      <p:font typeface="Cambria Math" panose="02040503050406030204" pitchFamily="18" charset="0"/>
      <p:regular r:id="rId29"/>
    </p:embeddedFont>
    <p:embeddedFont>
      <p:font typeface="HY헤드라인M" panose="0203060000010101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함초롬돋움" panose="020B0604000101010101" pitchFamily="50" charset="-127"/>
      <p:regular r:id="rId33"/>
      <p:bold r:id="rId34"/>
    </p:embeddedFont>
    <p:embeddedFont>
      <p:font typeface="휴먼둥근헤드라인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주연" initials="김주" lastIdx="1" clrIdx="0">
    <p:extLst>
      <p:ext uri="{19B8F6BF-5375-455C-9EA6-DF929625EA0E}">
        <p15:presenceInfo xmlns:p15="http://schemas.microsoft.com/office/powerpoint/2012/main" userId="02fedf9a33ec3a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071"/>
    <a:srgbClr val="00577A"/>
    <a:srgbClr val="0288BE"/>
    <a:srgbClr val="FF0000"/>
    <a:srgbClr val="C5110D"/>
    <a:srgbClr val="C6EBFB"/>
    <a:srgbClr val="004F7A"/>
    <a:srgbClr val="4CC8F4"/>
    <a:srgbClr val="0062AC"/>
    <a:srgbClr val="0D8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3867" autoAdjust="0"/>
  </p:normalViewPr>
  <p:slideViewPr>
    <p:cSldViewPr snapToGrid="0" showGuides="1">
      <p:cViewPr varScale="1">
        <p:scale>
          <a:sx n="77" d="100"/>
          <a:sy n="77" d="100"/>
        </p:scale>
        <p:origin x="99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2018-10-10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5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6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4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3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9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9A64B08-263B-4651-88E8-26E89A8EBD39}"/>
              </a:ext>
            </a:extLst>
          </p:cNvPr>
          <p:cNvSpPr/>
          <p:nvPr/>
        </p:nvSpPr>
        <p:spPr>
          <a:xfrm>
            <a:off x="12790" y="0"/>
            <a:ext cx="5980505" cy="68580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DBA82FCA-1730-4A63-94A7-0687D551D9C4}"/>
              </a:ext>
            </a:extLst>
          </p:cNvPr>
          <p:cNvSpPr txBox="1">
            <a:spLocks/>
          </p:cNvSpPr>
          <p:nvPr/>
        </p:nvSpPr>
        <p:spPr>
          <a:xfrm>
            <a:off x="603565" y="5257768"/>
            <a:ext cx="2903500" cy="8495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함초롬돋움" panose="020B0604000101010101" pitchFamily="50" charset="-127"/>
              </a:rPr>
              <a:t>2018. 10. 10.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2A5B1-605F-4616-9E13-5EAA4A3ABF33}"/>
              </a:ext>
            </a:extLst>
          </p:cNvPr>
          <p:cNvSpPr txBox="1"/>
          <p:nvPr/>
        </p:nvSpPr>
        <p:spPr>
          <a:xfrm>
            <a:off x="603566" y="5559849"/>
            <a:ext cx="3015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함초롬돋움" panose="020B0604000101010101" pitchFamily="50" charset="-127"/>
              </a:rPr>
              <a:t>성신여자대학교 융합보안학과</a:t>
            </a:r>
            <a:endParaRPr kumimoji="0" lang="en-US" altLang="ko-KR" sz="1800" i="0" u="none" strike="noStrike" kern="1200" cap="none" spc="0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-윤고딕340" panose="02030504000101010101" pitchFamily="18" charset="-127"/>
              <a:ea typeface="-윤고딕340" panose="02030504000101010101" pitchFamily="18" charset="-127"/>
              <a:cs typeface="함초롬돋움" panose="020B0604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함초롬돋움" panose="020B0604000101010101" pitchFamily="50" charset="-127"/>
              </a:rPr>
              <a:t>HelloSecurity</a:t>
            </a:r>
            <a:r>
              <a:rPr kumimoji="0" lang="en-US" altLang="ko-KR" sz="180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180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-윤고딕340" panose="02030504000101010101" pitchFamily="18" charset="-127"/>
                <a:ea typeface="-윤고딕340" panose="02030504000101010101" pitchFamily="18" charset="-127"/>
                <a:cs typeface="함초롬돋움" panose="020B0604000101010101" pitchFamily="50" charset="-127"/>
              </a:rPr>
              <a:t>팀</a:t>
            </a: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70F37EEC-480D-4984-80FE-B857C0B9BC0D}"/>
              </a:ext>
            </a:extLst>
          </p:cNvPr>
          <p:cNvSpPr txBox="1">
            <a:spLocks/>
          </p:cNvSpPr>
          <p:nvPr/>
        </p:nvSpPr>
        <p:spPr>
          <a:xfrm>
            <a:off x="4942682" y="171060"/>
            <a:ext cx="7066219" cy="849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2018 </a:t>
            </a:r>
            <a:r>
              <a:rPr kumimoji="0" lang="ko-KR" altLang="en-US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융합보안</a:t>
            </a:r>
            <a:r>
              <a:rPr kumimoji="0" lang="en-US" altLang="ko-KR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공</a:t>
            </a:r>
            <a:r>
              <a:rPr kumimoji="0" lang="en-US" altLang="ko-KR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kumimoji="0" lang="ko-KR" altLang="en-US" sz="1600" b="1" i="0" u="none" strike="noStrike" kern="1200" cap="none" spc="0" normalizeH="0" baseline="0" noProof="0" dirty="0">
                <a:ln w="0"/>
                <a:solidFill>
                  <a:schemeClr val="bg1"/>
                </a:solidFill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</a:rPr>
              <a:t>학과 창의경진대회</a:t>
            </a:r>
            <a:endParaRPr kumimoji="0" lang="en-US" altLang="ko-KR" sz="1600" b="1" i="0" u="none" strike="noStrike" kern="1200" cap="none" spc="0" normalizeH="0" baseline="0" noProof="0" dirty="0">
              <a:ln w="0"/>
              <a:solidFill>
                <a:schemeClr val="bg1"/>
              </a:solidFill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298151"/>
            <a:ext cx="5900941" cy="1686533"/>
            <a:chOff x="69064" y="792618"/>
            <a:chExt cx="5900941" cy="1686533"/>
          </a:xfrm>
        </p:grpSpPr>
        <p:sp>
          <p:nvSpPr>
            <p:cNvPr id="7" name="TextBox 6"/>
            <p:cNvSpPr txBox="1"/>
            <p:nvPr/>
          </p:nvSpPr>
          <p:spPr>
            <a:xfrm>
              <a:off x="81855" y="792618"/>
              <a:ext cx="588815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F2F2F2">
                      <a:lumMod val="75000"/>
                      <a:alpha val="3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ISO27014</a:t>
              </a:r>
              <a:r>
                <a:rPr kumimoji="0" lang="ko-KR" altLang="en-US" sz="5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F2F2F2">
                      <a:lumMod val="75000"/>
                      <a:alpha val="3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기반</a:t>
              </a:r>
              <a:endParaRPr kumimoji="0" lang="en-US" altLang="ko-KR" sz="5000" b="1" i="0" u="none" strike="noStrike" kern="1200" cap="none" spc="-300" normalizeH="0" baseline="0" noProof="0" dirty="0">
                <a:ln>
                  <a:noFill/>
                </a:ln>
                <a:solidFill>
                  <a:srgbClr val="F2F2F2">
                    <a:lumMod val="75000"/>
                    <a:alpha val="30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0" b="1" i="0" u="none" strike="noStrike" kern="1200" cap="none" spc="-300" normalizeH="0" baseline="0" noProof="0" dirty="0">
                  <a:ln>
                    <a:noFill/>
                  </a:ln>
                  <a:solidFill>
                    <a:srgbClr val="F2F2F2">
                      <a:lumMod val="75000"/>
                      <a:alpha val="30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취약점 분석 프로그램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9064" y="847935"/>
              <a:ext cx="5888150" cy="163121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0" b="1" i="0" u="none" strike="noStrike" kern="1200" spc="-300" normalizeH="0" baseline="0" noProof="0" dirty="0">
                  <a:ln w="3175">
                    <a:solidFill>
                      <a:srgbClr val="FFFFFF"/>
                    </a:solidFill>
                  </a:ln>
                  <a:solidFill>
                    <a:schemeClr val="bg2">
                      <a:lumMod val="10000"/>
                      <a:alpha val="70000"/>
                    </a:schemeClr>
                  </a:solidFill>
                  <a:effectLst/>
                  <a:uLnTx/>
                  <a:uFillTx/>
                  <a:latin typeface="Arial"/>
                  <a:cs typeface="+mn-cs"/>
                </a:rPr>
                <a:t>ISO 27014</a:t>
              </a:r>
              <a:r>
                <a:rPr kumimoji="0" lang="ko-KR" altLang="en-US" sz="5000" b="1" i="0" u="none" strike="noStrike" kern="1200" spc="-300" normalizeH="0" baseline="0" noProof="0" dirty="0">
                  <a:ln w="3175">
                    <a:solidFill>
                      <a:srgbClr val="FFFFFF"/>
                    </a:solidFill>
                  </a:ln>
                  <a:solidFill>
                    <a:schemeClr val="bg2">
                      <a:lumMod val="10000"/>
                      <a:alpha val="70000"/>
                    </a:schemeClr>
                  </a:solidFill>
                  <a:effectLst/>
                  <a:uLnTx/>
                  <a:uFillTx/>
                  <a:latin typeface="Arial"/>
                  <a:cs typeface="+mn-cs"/>
                </a:rPr>
                <a:t>기반 </a:t>
              </a:r>
              <a:endParaRPr kumimoji="0" lang="en-US" altLang="ko-KR" sz="5000" b="1" i="0" u="none" strike="noStrike" kern="1200" spc="-300" normalizeH="0" baseline="0" noProof="0" dirty="0">
                <a:ln w="3175">
                  <a:solidFill>
                    <a:srgbClr val="FFFFFF"/>
                  </a:solidFill>
                </a:ln>
                <a:solidFill>
                  <a:schemeClr val="bg2">
                    <a:lumMod val="10000"/>
                    <a:alpha val="70000"/>
                  </a:schemeClr>
                </a:solidFill>
                <a:effectLst/>
                <a:uLnTx/>
                <a:uFillTx/>
                <a:latin typeface="Arial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000" b="1" i="0" u="none" strike="noStrike" kern="1200" spc="-300" normalizeH="0" baseline="0" noProof="0" dirty="0">
                  <a:ln w="3175">
                    <a:solidFill>
                      <a:srgbClr val="FFFFFF"/>
                    </a:solidFill>
                  </a:ln>
                  <a:solidFill>
                    <a:schemeClr val="bg2">
                      <a:lumMod val="10000"/>
                      <a:alpha val="70000"/>
                    </a:schemeClr>
                  </a:solidFill>
                  <a:effectLst/>
                  <a:uLnTx/>
                  <a:uFillTx/>
                  <a:latin typeface="Arial"/>
                  <a:cs typeface="+mn-cs"/>
                </a:rPr>
                <a:t>취약점 분석 프로그램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57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5F7C59A-2C52-410B-B92E-CF12E646B803}"/>
              </a:ext>
            </a:extLst>
          </p:cNvPr>
          <p:cNvSpPr/>
          <p:nvPr/>
        </p:nvSpPr>
        <p:spPr>
          <a:xfrm>
            <a:off x="7529066" y="1285184"/>
            <a:ext cx="2708236" cy="505708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 dirty="0">
                <a:solidFill>
                  <a:srgbClr val="C5110D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조치우선순위</a:t>
            </a:r>
            <a:endParaRPr lang="ko-KR" altLang="en-US" sz="25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449289" cy="461665"/>
            <a:chOff x="200639" y="1324530"/>
            <a:chExt cx="644928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449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계산식을 통한 조치우선순위별 정렬 기능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 dirty="0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CFF79B-DF69-48B5-BB2B-5C2F2FF54F0F}"/>
              </a:ext>
            </a:extLst>
          </p:cNvPr>
          <p:cNvSpPr/>
          <p:nvPr/>
        </p:nvSpPr>
        <p:spPr>
          <a:xfrm>
            <a:off x="1795224" y="4415316"/>
            <a:ext cx="3649611" cy="20270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통제항목 중요도</a:t>
            </a:r>
            <a:endParaRPr lang="en-US" altLang="ko-KR" sz="24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0D1DF39-C12D-4590-A646-5AD10E31B563}"/>
              </a:ext>
            </a:extLst>
          </p:cNvPr>
          <p:cNvSpPr/>
          <p:nvPr/>
        </p:nvSpPr>
        <p:spPr>
          <a:xfrm>
            <a:off x="1737079" y="1074419"/>
            <a:ext cx="3724592" cy="213008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자산 우선순위</a:t>
            </a:r>
            <a:endParaRPr lang="en-US" altLang="ko-KR" sz="24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AC02D19-1D63-45E1-9E66-43F3C700A9B9}"/>
              </a:ext>
            </a:extLst>
          </p:cNvPr>
          <p:cNvSpPr/>
          <p:nvPr/>
        </p:nvSpPr>
        <p:spPr>
          <a:xfrm>
            <a:off x="5766619" y="3339400"/>
            <a:ext cx="1264451" cy="941022"/>
          </a:xfrm>
          <a:prstGeom prst="rightArrow">
            <a:avLst/>
          </a:prstGeom>
          <a:solidFill>
            <a:srgbClr val="015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B23DEB1-73B5-498A-91D3-840284E28652}"/>
              </a:ext>
            </a:extLst>
          </p:cNvPr>
          <p:cNvSpPr/>
          <p:nvPr/>
        </p:nvSpPr>
        <p:spPr>
          <a:xfrm>
            <a:off x="3013702" y="3226229"/>
            <a:ext cx="1188247" cy="1167364"/>
          </a:xfrm>
          <a:custGeom>
            <a:avLst/>
            <a:gdLst>
              <a:gd name="connsiteX0" fmla="*/ 104421 w 787782"/>
              <a:gd name="connsiteY0" fmla="*/ 301248 h 787782"/>
              <a:gd name="connsiteX1" fmla="*/ 301248 w 787782"/>
              <a:gd name="connsiteY1" fmla="*/ 301248 h 787782"/>
              <a:gd name="connsiteX2" fmla="*/ 301248 w 787782"/>
              <a:gd name="connsiteY2" fmla="*/ 104421 h 787782"/>
              <a:gd name="connsiteX3" fmla="*/ 486534 w 787782"/>
              <a:gd name="connsiteY3" fmla="*/ 104421 h 787782"/>
              <a:gd name="connsiteX4" fmla="*/ 486534 w 787782"/>
              <a:gd name="connsiteY4" fmla="*/ 301248 h 787782"/>
              <a:gd name="connsiteX5" fmla="*/ 683361 w 787782"/>
              <a:gd name="connsiteY5" fmla="*/ 301248 h 787782"/>
              <a:gd name="connsiteX6" fmla="*/ 683361 w 787782"/>
              <a:gd name="connsiteY6" fmla="*/ 486534 h 787782"/>
              <a:gd name="connsiteX7" fmla="*/ 486534 w 787782"/>
              <a:gd name="connsiteY7" fmla="*/ 486534 h 787782"/>
              <a:gd name="connsiteX8" fmla="*/ 486534 w 787782"/>
              <a:gd name="connsiteY8" fmla="*/ 683361 h 787782"/>
              <a:gd name="connsiteX9" fmla="*/ 301248 w 787782"/>
              <a:gd name="connsiteY9" fmla="*/ 683361 h 787782"/>
              <a:gd name="connsiteX10" fmla="*/ 301248 w 787782"/>
              <a:gd name="connsiteY10" fmla="*/ 486534 h 787782"/>
              <a:gd name="connsiteX11" fmla="*/ 104421 w 787782"/>
              <a:gd name="connsiteY11" fmla="*/ 486534 h 787782"/>
              <a:gd name="connsiteX12" fmla="*/ 104421 w 787782"/>
              <a:gd name="connsiteY12" fmla="*/ 301248 h 78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87782" h="787782">
                <a:moveTo>
                  <a:pt x="104421" y="301248"/>
                </a:moveTo>
                <a:lnTo>
                  <a:pt x="301248" y="301248"/>
                </a:lnTo>
                <a:lnTo>
                  <a:pt x="301248" y="104421"/>
                </a:lnTo>
                <a:lnTo>
                  <a:pt x="486534" y="104421"/>
                </a:lnTo>
                <a:lnTo>
                  <a:pt x="486534" y="301248"/>
                </a:lnTo>
                <a:lnTo>
                  <a:pt x="683361" y="301248"/>
                </a:lnTo>
                <a:lnTo>
                  <a:pt x="683361" y="486534"/>
                </a:lnTo>
                <a:lnTo>
                  <a:pt x="486534" y="486534"/>
                </a:lnTo>
                <a:lnTo>
                  <a:pt x="486534" y="683361"/>
                </a:lnTo>
                <a:lnTo>
                  <a:pt x="301248" y="683361"/>
                </a:lnTo>
                <a:lnTo>
                  <a:pt x="301248" y="486534"/>
                </a:lnTo>
                <a:lnTo>
                  <a:pt x="104421" y="486534"/>
                </a:lnTo>
                <a:lnTo>
                  <a:pt x="104421" y="30124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21" tIns="301248" rIns="104421" bIns="301248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400" kern="1200"/>
          </a:p>
        </p:txBody>
      </p:sp>
    </p:spTree>
    <p:extLst>
      <p:ext uri="{BB962C8B-B14F-4D97-AF65-F5344CB8AC3E}">
        <p14:creationId xmlns:p14="http://schemas.microsoft.com/office/powerpoint/2010/main" val="243520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7049087" cy="461665"/>
            <a:chOff x="200639" y="1324530"/>
            <a:chExt cx="704908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7049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계산식을 통한 조치우선순위별 정렬 기능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[2]</a:t>
              </a:r>
              <a:endParaRPr lang="ko-KR" altLang="en-US" sz="240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 dirty="0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413C5D4-98A1-4576-BDE2-0A2BC8E7C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95539"/>
              </p:ext>
            </p:extLst>
          </p:nvPr>
        </p:nvGraphicFramePr>
        <p:xfrm>
          <a:off x="4933964" y="2004541"/>
          <a:ext cx="6843634" cy="39331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2681">
                  <a:extLst>
                    <a:ext uri="{9D8B030D-6E8A-4147-A177-3AD203B41FA5}">
                      <a16:colId xmlns:a16="http://schemas.microsoft.com/office/drawing/2014/main" val="12127513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611501002"/>
                    </a:ext>
                  </a:extLst>
                </a:gridCol>
                <a:gridCol w="1593353">
                  <a:extLst>
                    <a:ext uri="{9D8B030D-6E8A-4147-A177-3AD203B41FA5}">
                      <a16:colId xmlns:a16="http://schemas.microsoft.com/office/drawing/2014/main" val="702531171"/>
                    </a:ext>
                  </a:extLst>
                </a:gridCol>
              </a:tblGrid>
              <a:tr h="747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계통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자산명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자산우선순위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567"/>
                  </a:ext>
                </a:extLst>
              </a:tr>
              <a:tr h="1137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차 계통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핵 증기 관련 설비 계통</a:t>
                      </a:r>
                      <a:endParaRPr lang="en-US" altLang="ko-KR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핵연료 취급계통</a:t>
                      </a:r>
                      <a:endParaRPr lang="en-US" altLang="ko-KR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- </a:t>
                      </a:r>
                      <a:r>
                        <a:rPr lang="ko-KR" altLang="en-US" dirty="0" err="1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핵증기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공급계통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위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419202"/>
                  </a:ext>
                </a:extLst>
              </a:tr>
              <a:tr h="1024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2</a:t>
                      </a:r>
                      <a:r>
                        <a:rPr lang="ko-KR" altLang="en-US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차 계통</a:t>
                      </a:r>
                      <a:endParaRPr lang="ko-KR" altLang="en-US" b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터빈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발전기 관련 설비 계통</a:t>
                      </a:r>
                      <a:endParaRPr lang="en-US" altLang="ko-KR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-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터빈계통</a:t>
                      </a:r>
                      <a:endParaRPr lang="en-US" altLang="ko-KR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위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892179"/>
                  </a:ext>
                </a:extLst>
              </a:tr>
              <a:tr h="1024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보조설비계통</a:t>
                      </a:r>
                      <a:endParaRPr lang="ko-KR" altLang="en-US" b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차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2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차계통의 보조설비 계통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위</a:t>
                      </a:r>
                      <a:endParaRPr lang="ko-KR" altLang="en-US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569242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E62E888-CAB5-4180-A4E6-3800F303F91E}"/>
              </a:ext>
            </a:extLst>
          </p:cNvPr>
          <p:cNvSpPr txBox="1"/>
          <p:nvPr/>
        </p:nvSpPr>
        <p:spPr>
          <a:xfrm>
            <a:off x="7041960" y="1366219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자산 우선순위 기준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6FEC0E-CDAB-496C-99E0-DFE112C4D5E5}"/>
              </a:ext>
            </a:extLst>
          </p:cNvPr>
          <p:cNvSpPr/>
          <p:nvPr/>
        </p:nvSpPr>
        <p:spPr>
          <a:xfrm>
            <a:off x="2312953" y="2903542"/>
            <a:ext cx="2420456" cy="24204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6A26AE-3882-4CBA-8745-8059FEEC5CA5}"/>
              </a:ext>
            </a:extLst>
          </p:cNvPr>
          <p:cNvSpPr/>
          <p:nvPr/>
        </p:nvSpPr>
        <p:spPr>
          <a:xfrm>
            <a:off x="274392" y="2928181"/>
            <a:ext cx="2420456" cy="24204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4F8DD2-7236-40D0-92A6-BADA1F99044C}"/>
              </a:ext>
            </a:extLst>
          </p:cNvPr>
          <p:cNvSpPr/>
          <p:nvPr/>
        </p:nvSpPr>
        <p:spPr>
          <a:xfrm>
            <a:off x="1298534" y="1975624"/>
            <a:ext cx="2420456" cy="2420457"/>
          </a:xfrm>
          <a:prstGeom prst="ellipse">
            <a:avLst/>
          </a:prstGeom>
          <a:solidFill>
            <a:srgbClr val="0083E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12C458-061B-4C13-ADA1-4855F2FC8BB9}"/>
              </a:ext>
            </a:extLst>
          </p:cNvPr>
          <p:cNvSpPr txBox="1"/>
          <p:nvPr/>
        </p:nvSpPr>
        <p:spPr>
          <a:xfrm>
            <a:off x="1557584" y="290719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C5110D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조치우선순위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462088-86F2-43A6-BD25-48A47B1B9699}"/>
              </a:ext>
            </a:extLst>
          </p:cNvPr>
          <p:cNvSpPr txBox="1"/>
          <p:nvPr/>
        </p:nvSpPr>
        <p:spPr>
          <a:xfrm>
            <a:off x="2833147" y="3971134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통제항목 중요도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BDAFE-9122-4811-B105-4BADA11AA650}"/>
              </a:ext>
            </a:extLst>
          </p:cNvPr>
          <p:cNvSpPr txBox="1"/>
          <p:nvPr/>
        </p:nvSpPr>
        <p:spPr>
          <a:xfrm>
            <a:off x="700185" y="398732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자산 우선순위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80937-4855-41FE-B9E6-E45DA5AAD29F}"/>
              </a:ext>
            </a:extLst>
          </p:cNvPr>
          <p:cNvSpPr/>
          <p:nvPr/>
        </p:nvSpPr>
        <p:spPr>
          <a:xfrm>
            <a:off x="9706178" y="6444857"/>
            <a:ext cx="2330020" cy="38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3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7049087" cy="461665"/>
            <a:chOff x="200639" y="1324530"/>
            <a:chExt cx="7049087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7049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계산식을 통한 조치우선순위별 정렬 기능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[3]</a:t>
              </a:r>
              <a:endParaRPr lang="ko-KR" altLang="en-US" sz="240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 dirty="0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6FEC0E-CDAB-496C-99E0-DFE112C4D5E5}"/>
              </a:ext>
            </a:extLst>
          </p:cNvPr>
          <p:cNvSpPr/>
          <p:nvPr/>
        </p:nvSpPr>
        <p:spPr>
          <a:xfrm>
            <a:off x="2312953" y="2903542"/>
            <a:ext cx="2420456" cy="24204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26A26AE-3882-4CBA-8745-8059FEEC5CA5}"/>
              </a:ext>
            </a:extLst>
          </p:cNvPr>
          <p:cNvSpPr/>
          <p:nvPr/>
        </p:nvSpPr>
        <p:spPr>
          <a:xfrm>
            <a:off x="274392" y="2928181"/>
            <a:ext cx="2420456" cy="2420457"/>
          </a:xfrm>
          <a:prstGeom prst="ellipse">
            <a:avLst/>
          </a:prstGeom>
          <a:solidFill>
            <a:schemeClr val="accent4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4F8DD2-7236-40D0-92A6-BADA1F99044C}"/>
              </a:ext>
            </a:extLst>
          </p:cNvPr>
          <p:cNvSpPr/>
          <p:nvPr/>
        </p:nvSpPr>
        <p:spPr>
          <a:xfrm>
            <a:off x="1298534" y="1975624"/>
            <a:ext cx="2420456" cy="2420457"/>
          </a:xfrm>
          <a:prstGeom prst="ellipse">
            <a:avLst/>
          </a:prstGeom>
          <a:solidFill>
            <a:srgbClr val="0083E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12C458-061B-4C13-ADA1-4855F2FC8BB9}"/>
              </a:ext>
            </a:extLst>
          </p:cNvPr>
          <p:cNvSpPr txBox="1"/>
          <p:nvPr/>
        </p:nvSpPr>
        <p:spPr>
          <a:xfrm>
            <a:off x="1557584" y="290719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C5110D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조치우선순위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462088-86F2-43A6-BD25-48A47B1B9699}"/>
              </a:ext>
            </a:extLst>
          </p:cNvPr>
          <p:cNvSpPr txBox="1"/>
          <p:nvPr/>
        </p:nvSpPr>
        <p:spPr>
          <a:xfrm>
            <a:off x="2833147" y="3971134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통제항목 중요도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DBDAFE-9122-4811-B105-4BADA11AA650}"/>
              </a:ext>
            </a:extLst>
          </p:cNvPr>
          <p:cNvSpPr txBox="1"/>
          <p:nvPr/>
        </p:nvSpPr>
        <p:spPr>
          <a:xfrm>
            <a:off x="700185" y="398732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자산 우선순위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C20193B-5174-404B-96C6-53C7CD668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540918"/>
              </p:ext>
            </p:extLst>
          </p:nvPr>
        </p:nvGraphicFramePr>
        <p:xfrm>
          <a:off x="5264345" y="1753402"/>
          <a:ext cx="6188559" cy="46169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4729">
                  <a:extLst>
                    <a:ext uri="{9D8B030D-6E8A-4147-A177-3AD203B41FA5}">
                      <a16:colId xmlns:a16="http://schemas.microsoft.com/office/drawing/2014/main" val="842307150"/>
                    </a:ext>
                  </a:extLst>
                </a:gridCol>
                <a:gridCol w="5253830">
                  <a:extLst>
                    <a:ext uri="{9D8B030D-6E8A-4147-A177-3AD203B41FA5}">
                      <a16:colId xmlns:a16="http://schemas.microsoft.com/office/drawing/2014/main" val="1041119477"/>
                    </a:ext>
                  </a:extLst>
                </a:gridCol>
              </a:tblGrid>
              <a:tr h="1538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상</a:t>
                      </a:r>
                      <a:endParaRPr lang="en-US" altLang="ko-KR" sz="2400" b="1" dirty="0"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취약점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분석 및 대응절차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와 관련된 </a:t>
                      </a:r>
                      <a:r>
                        <a:rPr lang="ko-KR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정책·지침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수립</a:t>
                      </a:r>
                      <a:endParaRPr lang="en-US" altLang="ko-KR" sz="1800" b="1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ASSET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의 접근 통제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등의 통제항목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dirty="0"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562671"/>
                  </a:ext>
                </a:extLst>
              </a:tr>
              <a:tr h="1538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중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취약점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발견 및 예방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에 관련된 세부적인 </a:t>
                      </a:r>
                      <a:r>
                        <a:rPr lang="ko-KR" altLang="ko-KR" sz="180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정책·지침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이행 및 </a:t>
                      </a:r>
                      <a:r>
                        <a:rPr lang="ko-KR" altLang="ko-KR" sz="1800" b="1" kern="1200" dirty="0" err="1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승인·감독</a:t>
                      </a:r>
                      <a:endParaRPr lang="en-US" altLang="ko-KR" sz="1800" b="1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보완통제·대체보완장치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권한 부여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문서화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구현 및 개발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등의 통제항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목</a:t>
                      </a:r>
                      <a:endParaRPr lang="ko-KR" altLang="en-US" dirty="0"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014738"/>
                  </a:ext>
                </a:extLst>
              </a:tr>
              <a:tr h="1538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하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취약점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검토 및 예방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에 관련된 정책 및 지침의 </a:t>
                      </a:r>
                      <a:r>
                        <a:rPr lang="ko-KR" altLang="ko-KR" sz="1800" b="1" kern="1200" dirty="0">
                          <a:solidFill>
                            <a:srgbClr val="FF0000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감사</a:t>
                      </a:r>
                      <a:endParaRPr lang="en-US" altLang="ko-KR" sz="1800" b="1" kern="1200" dirty="0">
                        <a:solidFill>
                          <a:srgbClr val="FF0000"/>
                        </a:solidFill>
                        <a:effectLst/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-  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모니터링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검토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ko-KR" sz="1800" b="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테스트 </a:t>
                      </a:r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-윤고딕310" panose="02030504000101010101"/>
                          <a:cs typeface="함초롬돋움" panose="020B0604000101010101" pitchFamily="50" charset="-127"/>
                        </a:rPr>
                        <a:t>등의 통제항목</a:t>
                      </a:r>
                      <a:endParaRPr lang="ko-KR" altLang="en-US" dirty="0">
                        <a:latin typeface="함초롬돋움" panose="020B0604000101010101" pitchFamily="50" charset="-127"/>
                        <a:ea typeface="-윤고딕310" panose="02030504000101010101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07816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CF86783-21E2-46F6-A24E-A894481EFA10}"/>
              </a:ext>
            </a:extLst>
          </p:cNvPr>
          <p:cNvSpPr txBox="1"/>
          <p:nvPr/>
        </p:nvSpPr>
        <p:spPr>
          <a:xfrm>
            <a:off x="7030748" y="1179144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통제항목 중요도 기준</a:t>
            </a:r>
          </a:p>
        </p:txBody>
      </p:sp>
    </p:spTree>
    <p:extLst>
      <p:ext uri="{BB962C8B-B14F-4D97-AF65-F5344CB8AC3E}">
        <p14:creationId xmlns:p14="http://schemas.microsoft.com/office/powerpoint/2010/main" val="117141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449289" cy="461665"/>
            <a:chOff x="200639" y="1324530"/>
            <a:chExt cx="644928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449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우선순위 도출을 위한 계산식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08E0808-C192-4BC1-ACDC-EC5B99A250FF}"/>
                  </a:ext>
                </a:extLst>
              </p:cNvPr>
              <p:cNvSpPr/>
              <p:nvPr/>
            </p:nvSpPr>
            <p:spPr>
              <a:xfrm>
                <a:off x="920000" y="1382274"/>
                <a:ext cx="10015940" cy="1100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조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치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우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순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위</m:t>
                      </m:r>
                      <m:r>
                        <m:rPr>
                          <m:nor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출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을</m:t>
                      </m:r>
                      <m:r>
                        <m:rPr>
                          <m:nor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위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한</m:t>
                      </m:r>
                      <m:r>
                        <m:rPr>
                          <m:nor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000" b="0" i="1" smtClean="0"/>
                        <m:t>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최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종</m:t>
                      </m:r>
                      <m:r>
                        <m:rPr>
                          <m:nor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점</m:t>
                      </m:r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수</m:t>
                      </m:r>
                      <m:r>
                        <m:rPr>
                          <m:nor/>
                        </m:rP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ko-KR" altLang="en-US" sz="2000" i="1" smtClean="0"/>
                        <m:t>= 자산우선순위×</m:t>
                      </m:r>
                      <m:d>
                        <m:dPr>
                          <m:begChr m:val="{"/>
                          <m:endChr m:val="}"/>
                          <m:ctrlPr>
                            <a:rPr lang="ko-KR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3×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중요도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′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상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인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세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부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점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검</m:t>
                              </m:r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항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목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개수</m:t>
                              </m:r>
                            </m:e>
                          </m:d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중요도</m:t>
                              </m:r>
                              <m:sSup>
                                <m:sSupPr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중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인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세부점검항목개수</m:t>
                              </m:r>
                            </m:e>
                          </m:d>
                          <m:r>
                            <a:rPr lang="ko-KR" alt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1×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중요도</m:t>
                              </m:r>
                              <m:sSup>
                                <m:sSupPr>
                                  <m:ctrlP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Pre>
                                    <m:sPrePr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/>
                                    <m:sup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  <m:e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  <m:t>하</m:t>
                                      </m:r>
                                    </m:e>
                                  </m:sPre>
                                </m:e>
                                <m:sup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인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  <m:t>세부점검항목개수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i="1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08E0808-C192-4BC1-ACDC-EC5B99A25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00" y="1382274"/>
                <a:ext cx="10015940" cy="1100751"/>
              </a:xfrm>
              <a:prstGeom prst="rect">
                <a:avLst/>
              </a:prstGeom>
              <a:blipFill>
                <a:blip r:embed="rId2"/>
                <a:stretch>
                  <a:fillRect t="-33889" r="-4443" b="-9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E3858CD-DABB-4B47-B623-7C358214A5A2}"/>
              </a:ext>
            </a:extLst>
          </p:cNvPr>
          <p:cNvSpPr/>
          <p:nvPr/>
        </p:nvSpPr>
        <p:spPr>
          <a:xfrm>
            <a:off x="762389" y="4303181"/>
            <a:ext cx="96932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조치우선순위를 정량적 수치로 도출하기 위하여 </a:t>
            </a:r>
            <a:b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ko-KR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통제항목별 중요도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r>
              <a:rPr lang="ko-KR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각각</a:t>
            </a:r>
            <a:r>
              <a:rPr lang="en-US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3, 2, 1</a:t>
            </a:r>
            <a:r>
              <a:rPr lang="ko-KR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</a:t>
            </a:r>
            <a:r>
              <a:rPr lang="ko-KR" altLang="ko-KR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부여</a:t>
            </a:r>
            <a:endParaRPr lang="en-US" altLang="ko-KR" sz="24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12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14350" indent="-514350">
              <a:buClr>
                <a:schemeClr val="tx1">
                  <a:lumMod val="75000"/>
                </a:schemeClr>
              </a:buClr>
              <a:buFont typeface="+mj-lt"/>
              <a:buAutoNum type="romanUcPeriod"/>
            </a:pPr>
            <a:r>
              <a:rPr lang="ko-KR" altLang="en-US" sz="2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자산우선순위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(1/2/3)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각각 </a:t>
            </a:r>
            <a:r>
              <a:rPr lang="en-US" altLang="ko-KR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3, 2, 1</a:t>
            </a:r>
            <a:r>
              <a:rPr lang="ko-KR" altLang="en-US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</a:t>
            </a:r>
            <a:r>
              <a:rPr lang="ko-KR" altLang="en-US" sz="2400" dirty="0">
                <a:solidFill>
                  <a:srgbClr val="00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부여</a:t>
            </a:r>
            <a:endParaRPr lang="en-US" altLang="ko-KR" sz="2400" dirty="0">
              <a:solidFill>
                <a:srgbClr val="00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" name="그림 13" descr="전자기기, 실내, 계산기, 하얀색이(가) 표시된 사진&#10;&#10;높은 신뢰도로 생성된 설명">
            <a:extLst>
              <a:ext uri="{FF2B5EF4-FFF2-40B4-BE49-F238E27FC236}">
                <a16:creationId xmlns:a16="http://schemas.microsoft.com/office/drawing/2014/main" id="{58FCDF4F-7219-4277-96CD-D622C6745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b="1173"/>
          <a:stretch/>
        </p:blipFill>
        <p:spPr>
          <a:xfrm>
            <a:off x="8638819" y="3624444"/>
            <a:ext cx="2632102" cy="27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449289" cy="461665"/>
            <a:chOff x="200639" y="1324530"/>
            <a:chExt cx="644928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449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동영상 시연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bandicam 2018-10-10 01-32-49-579">
            <a:hlinkClick r:id="" action="ppaction://media"/>
            <a:extLst>
              <a:ext uri="{FF2B5EF4-FFF2-40B4-BE49-F238E27FC236}">
                <a16:creationId xmlns:a16="http://schemas.microsoft.com/office/drawing/2014/main" id="{FB37AD04-E5F6-405A-BC14-FCD2070539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761" y="967318"/>
            <a:ext cx="10726009" cy="52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">
            <a:extLst>
              <a:ext uri="{FF2B5EF4-FFF2-40B4-BE49-F238E27FC236}">
                <a16:creationId xmlns:a16="http://schemas.microsoft.com/office/drawing/2014/main" id="{BA28DA38-6A46-47DF-BFA1-8DAAD3788352}"/>
              </a:ext>
            </a:extLst>
          </p:cNvPr>
          <p:cNvSpPr/>
          <p:nvPr/>
        </p:nvSpPr>
        <p:spPr>
          <a:xfrm rot="2700000">
            <a:off x="9135144" y="2471675"/>
            <a:ext cx="979668" cy="962116"/>
          </a:xfrm>
          <a:prstGeom prst="roundRect">
            <a:avLst/>
          </a:prstGeom>
          <a:solidFill>
            <a:srgbClr val="0062AC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">
            <a:extLst>
              <a:ext uri="{FF2B5EF4-FFF2-40B4-BE49-F238E27FC236}">
                <a16:creationId xmlns:a16="http://schemas.microsoft.com/office/drawing/2014/main" id="{AC96ECB8-EE2D-4398-84FC-8F99E8EB9874}"/>
              </a:ext>
            </a:extLst>
          </p:cNvPr>
          <p:cNvSpPr/>
          <p:nvPr/>
        </p:nvSpPr>
        <p:spPr>
          <a:xfrm rot="2700000">
            <a:off x="5305796" y="3916614"/>
            <a:ext cx="979668" cy="962116"/>
          </a:xfrm>
          <a:prstGeom prst="roundRect">
            <a:avLst/>
          </a:prstGeom>
          <a:solidFill>
            <a:srgbClr val="0083E6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7261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EXPECTANCY EFFECTIVENES</a:t>
            </a:r>
            <a:endParaRPr lang="ko-KR" altLang="en-US" sz="40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6">
            <a:extLst>
              <a:ext uri="{FF2B5EF4-FFF2-40B4-BE49-F238E27FC236}">
                <a16:creationId xmlns:a16="http://schemas.microsoft.com/office/drawing/2014/main" id="{9EDD2355-3782-409E-AC24-7742DCD1D741}"/>
              </a:ext>
            </a:extLst>
          </p:cNvPr>
          <p:cNvSpPr/>
          <p:nvPr/>
        </p:nvSpPr>
        <p:spPr>
          <a:xfrm rot="2700000">
            <a:off x="1706386" y="2471674"/>
            <a:ext cx="979668" cy="962116"/>
          </a:xfrm>
          <a:prstGeom prst="roundRect">
            <a:avLst/>
          </a:prstGeom>
          <a:solidFill>
            <a:srgbClr val="4CC8F4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BF9E21-6831-4A4E-9C89-4814FDAF35EF}"/>
              </a:ext>
            </a:extLst>
          </p:cNvPr>
          <p:cNvSpPr txBox="1"/>
          <p:nvPr/>
        </p:nvSpPr>
        <p:spPr>
          <a:xfrm>
            <a:off x="1057044" y="3693591"/>
            <a:ext cx="223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간편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하고 </a:t>
            </a:r>
            <a:r>
              <a: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신속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한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 조치 및 대응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B77007-818B-41F3-B0AB-C8867C2027CD}"/>
              </a:ext>
            </a:extLst>
          </p:cNvPr>
          <p:cNvSpPr txBox="1"/>
          <p:nvPr/>
        </p:nvSpPr>
        <p:spPr>
          <a:xfrm>
            <a:off x="3120163" y="5389147"/>
            <a:ext cx="5666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산업제어시스템을 보유한 에너지 기관의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정보보안 </a:t>
            </a:r>
            <a:r>
              <a:rPr lang="en-US" altLang="ko-KR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Governance </a:t>
            </a:r>
            <a:r>
              <a: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구축 프로그램으로 활용</a:t>
            </a:r>
            <a:endParaRPr lang="en-US" altLang="ko-KR" sz="2000" b="1" dirty="0">
              <a:solidFill>
                <a:srgbClr val="FF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E6D603E-A466-4DD5-8C5D-EF396727FBDA}"/>
              </a:ext>
            </a:extLst>
          </p:cNvPr>
          <p:cNvCxnSpPr>
            <a:cxnSpLocks/>
          </p:cNvCxnSpPr>
          <p:nvPr/>
        </p:nvCxnSpPr>
        <p:spPr>
          <a:xfrm>
            <a:off x="3293655" y="3198058"/>
            <a:ext cx="1187631" cy="788305"/>
          </a:xfrm>
          <a:prstGeom prst="straightConnector1">
            <a:avLst/>
          </a:prstGeom>
          <a:ln w="19050">
            <a:solidFill>
              <a:srgbClr val="008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7A7A0AE-44F1-48FC-838E-4A26B28B794E}"/>
              </a:ext>
            </a:extLst>
          </p:cNvPr>
          <p:cNvSpPr txBox="1"/>
          <p:nvPr/>
        </p:nvSpPr>
        <p:spPr>
          <a:xfrm>
            <a:off x="1486648" y="2674838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/>
              <a:t>1</a:t>
            </a:r>
            <a:endParaRPr lang="ko-KR" altLang="en-US" sz="28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5F3ED0-516E-4125-9C81-9149D272098C}"/>
              </a:ext>
            </a:extLst>
          </p:cNvPr>
          <p:cNvSpPr txBox="1"/>
          <p:nvPr/>
        </p:nvSpPr>
        <p:spPr>
          <a:xfrm>
            <a:off x="5086058" y="4104403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/>
              <a:t>2</a:t>
            </a:r>
            <a:endParaRPr lang="ko-KR" altLang="en-US" sz="2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430B85-3724-406D-BC2C-A35E86E9DFDF}"/>
              </a:ext>
            </a:extLst>
          </p:cNvPr>
          <p:cNvSpPr txBox="1"/>
          <p:nvPr/>
        </p:nvSpPr>
        <p:spPr>
          <a:xfrm>
            <a:off x="8938453" y="2673301"/>
            <a:ext cx="1419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/>
              <a:t>3</a:t>
            </a:r>
            <a:endParaRPr lang="ko-KR" altLang="en-US" sz="2800" b="1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08A95CF-E588-4C66-9EA5-A91462228985}"/>
              </a:ext>
            </a:extLst>
          </p:cNvPr>
          <p:cNvCxnSpPr>
            <a:cxnSpLocks/>
          </p:cNvCxnSpPr>
          <p:nvPr/>
        </p:nvCxnSpPr>
        <p:spPr>
          <a:xfrm flipV="1">
            <a:off x="7162010" y="3311640"/>
            <a:ext cx="1184613" cy="775000"/>
          </a:xfrm>
          <a:prstGeom prst="straightConnector1">
            <a:avLst/>
          </a:prstGeom>
          <a:ln w="19050">
            <a:solidFill>
              <a:srgbClr val="006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8E163F4-9096-4ECC-8C56-B07D3F6C4DF1}"/>
              </a:ext>
            </a:extLst>
          </p:cNvPr>
          <p:cNvSpPr txBox="1"/>
          <p:nvPr/>
        </p:nvSpPr>
        <p:spPr>
          <a:xfrm>
            <a:off x="983527" y="1291665"/>
            <a:ext cx="468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240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FD20A82-8BBD-4303-B723-377C4C1BDF96}"/>
              </a:ext>
            </a:extLst>
          </p:cNvPr>
          <p:cNvCxnSpPr/>
          <p:nvPr/>
        </p:nvCxnSpPr>
        <p:spPr>
          <a:xfrm>
            <a:off x="1579802" y="1402143"/>
            <a:ext cx="0" cy="334297"/>
          </a:xfrm>
          <a:prstGeom prst="line">
            <a:avLst/>
          </a:prstGeom>
          <a:ln w="19050">
            <a:solidFill>
              <a:srgbClr val="0083E6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BE4982-17A9-41C7-B05E-FFD4AB2F0FE4}"/>
              </a:ext>
            </a:extLst>
          </p:cNvPr>
          <p:cNvSpPr txBox="1"/>
          <p:nvPr/>
        </p:nvSpPr>
        <p:spPr>
          <a:xfrm>
            <a:off x="8029233" y="3625926"/>
            <a:ext cx="3191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성장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하는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ICS 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보안 시장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25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449289" cy="461665"/>
            <a:chOff x="200639" y="1324530"/>
            <a:chExt cx="6449289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449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발전 방향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8750711" y="1541"/>
            <a:ext cx="2782528" cy="8038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8750711" y="54513"/>
            <a:ext cx="2872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62A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 EXPECTANCY EFFECTIVENES </a:t>
            </a:r>
            <a:endParaRPr lang="ko-KR" altLang="en-US" sz="1400" b="1">
              <a:solidFill>
                <a:srgbClr val="0062A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4525B5-13DF-43B1-A620-59A712C121A5}"/>
              </a:ext>
            </a:extLst>
          </p:cNvPr>
          <p:cNvGrpSpPr/>
          <p:nvPr/>
        </p:nvGrpSpPr>
        <p:grpSpPr>
          <a:xfrm>
            <a:off x="3024563" y="2609671"/>
            <a:ext cx="6055024" cy="3428719"/>
            <a:chOff x="336883" y="2310060"/>
            <a:chExt cx="6713621" cy="388218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895D5FB-84FF-436D-8983-C0BB81198906}"/>
                </a:ext>
              </a:extLst>
            </p:cNvPr>
            <p:cNvSpPr/>
            <p:nvPr/>
          </p:nvSpPr>
          <p:spPr>
            <a:xfrm>
              <a:off x="336883" y="2310061"/>
              <a:ext cx="3882190" cy="388218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2DBC5DD-74B5-4C51-ADC0-AF00B717B37E}"/>
                </a:ext>
              </a:extLst>
            </p:cNvPr>
            <p:cNvSpPr/>
            <p:nvPr/>
          </p:nvSpPr>
          <p:spPr>
            <a:xfrm>
              <a:off x="3168314" y="2310060"/>
              <a:ext cx="3882190" cy="38821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D9A464-145C-4AB3-9F1A-FF4969687F34}"/>
                </a:ext>
              </a:extLst>
            </p:cNvPr>
            <p:cNvSpPr txBox="1"/>
            <p:nvPr/>
          </p:nvSpPr>
          <p:spPr>
            <a:xfrm>
              <a:off x="1404087" y="2573081"/>
              <a:ext cx="1525331" cy="1812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/>
                <a:t>CCE</a:t>
              </a:r>
              <a:endParaRPr lang="en-US" altLang="ko-KR" sz="4400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357C75-FBC9-4AEA-AEF6-424938F716AC}"/>
                </a:ext>
              </a:extLst>
            </p:cNvPr>
            <p:cNvSpPr txBox="1"/>
            <p:nvPr/>
          </p:nvSpPr>
          <p:spPr>
            <a:xfrm>
              <a:off x="4444456" y="2573080"/>
              <a:ext cx="1491561" cy="275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/>
                <a:t>CVE</a:t>
              </a:r>
              <a:endParaRPr lang="en-US" altLang="ko-KR" sz="4400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 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    </a:t>
              </a:r>
              <a:endPara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FE8402D-7173-4AAE-87EF-6676B23CDB65}"/>
              </a:ext>
            </a:extLst>
          </p:cNvPr>
          <p:cNvSpPr txBox="1"/>
          <p:nvPr/>
        </p:nvSpPr>
        <p:spPr>
          <a:xfrm>
            <a:off x="2481244" y="1548430"/>
            <a:ext cx="7486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CVE</a:t>
            </a:r>
            <a:r>
              <a:rPr lang="ko-KR" altLang="en-US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방식과 </a:t>
            </a:r>
            <a:r>
              <a:rPr lang="en-US" altLang="ko-KR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CCE</a:t>
            </a:r>
            <a:r>
              <a:rPr lang="ko-KR" altLang="en-US" sz="2800" dirty="0"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방식을 융합한 취약점 진단 방식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FC48A1-FEDB-47F4-9F72-A8C1D9E4A9FF}"/>
              </a:ext>
            </a:extLst>
          </p:cNvPr>
          <p:cNvSpPr/>
          <p:nvPr/>
        </p:nvSpPr>
        <p:spPr>
          <a:xfrm>
            <a:off x="6750506" y="4160413"/>
            <a:ext cx="2045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취약점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직접 탐색 및 발견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E4610C-8FD1-453B-9F35-41CA66395FB4}"/>
              </a:ext>
            </a:extLst>
          </p:cNvPr>
          <p:cNvSpPr/>
          <p:nvPr/>
        </p:nvSpPr>
        <p:spPr>
          <a:xfrm>
            <a:off x="3277661" y="39807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규제준수를 위한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패턴 매칭 방식의 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취약점 점검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CACC8E-86A1-452B-9507-BF496799D8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26" y="1391274"/>
            <a:ext cx="369044" cy="3690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2644C9-F066-4417-A74B-1BFB0D8084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39452" y="1403664"/>
            <a:ext cx="369044" cy="3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0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73E3DE2-7558-4794-9A01-9FF4CD262C44}"/>
              </a:ext>
            </a:extLst>
          </p:cNvPr>
          <p:cNvGrpSpPr/>
          <p:nvPr/>
        </p:nvGrpSpPr>
        <p:grpSpPr>
          <a:xfrm>
            <a:off x="4070883" y="2001137"/>
            <a:ext cx="3583849" cy="2482372"/>
            <a:chOff x="3441476" y="1912647"/>
            <a:chExt cx="4449088" cy="3064785"/>
          </a:xfrm>
        </p:grpSpPr>
        <p:pic>
          <p:nvPicPr>
            <p:cNvPr id="7" name="그림 6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54AAB626-BB3C-4C3A-BCB9-63267FC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435" y="2410935"/>
              <a:ext cx="2036129" cy="20361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ED43688-BD2A-4395-8C35-1577F294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476" y="1912647"/>
              <a:ext cx="3016942" cy="306478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764197" y="4053928"/>
            <a:ext cx="2890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Thanks</a:t>
            </a:r>
            <a:endParaRPr lang="ko-KR" altLang="en-US" sz="6000" b="1" spc="-15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5BDC1AC-3B5B-458C-B68C-2C26902861A5}"/>
              </a:ext>
            </a:extLst>
          </p:cNvPr>
          <p:cNvGrpSpPr/>
          <p:nvPr/>
        </p:nvGrpSpPr>
        <p:grpSpPr>
          <a:xfrm>
            <a:off x="5046791" y="1612490"/>
            <a:ext cx="2440942" cy="2303759"/>
            <a:chOff x="316068" y="395194"/>
            <a:chExt cx="5202371" cy="52023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E910AD-38A8-494F-B918-61F2933DB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68" y="395194"/>
              <a:ext cx="5202371" cy="5202371"/>
            </a:xfrm>
            <a:prstGeom prst="rect">
              <a:avLst/>
            </a:prstGeom>
          </p:spPr>
        </p:pic>
        <p:pic>
          <p:nvPicPr>
            <p:cNvPr id="7" name="그림 6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54AAB626-BB3C-4C3A-BCB9-63267FCA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177" y="1977368"/>
              <a:ext cx="1640153" cy="164919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5260158" y="3916249"/>
            <a:ext cx="1883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rgbClr val="004F7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QNA</a:t>
            </a:r>
            <a:endParaRPr lang="ko-KR" altLang="en-US" sz="6000" b="1" spc="-150" dirty="0">
              <a:solidFill>
                <a:srgbClr val="004F7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52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BDC974-3E0B-48E8-ABE5-BE3E14CC295E}"/>
              </a:ext>
            </a:extLst>
          </p:cNvPr>
          <p:cNvSpPr txBox="1"/>
          <p:nvPr/>
        </p:nvSpPr>
        <p:spPr>
          <a:xfrm>
            <a:off x="775854" y="434110"/>
            <a:ext cx="6391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</a:t>
            </a:r>
            <a:r>
              <a:rPr lang="en-US" altLang="ko-KR" sz="4000" dirty="0">
                <a:solidFill>
                  <a:srgbClr val="0062AC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ontents</a:t>
            </a:r>
            <a:endParaRPr lang="ko-KR" altLang="en-US" sz="4000" dirty="0">
              <a:solidFill>
                <a:srgbClr val="0062AC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C2ED3FE-2D5D-4F50-A875-5F361C24F666}"/>
              </a:ext>
            </a:extLst>
          </p:cNvPr>
          <p:cNvCxnSpPr>
            <a:cxnSpLocks/>
          </p:cNvCxnSpPr>
          <p:nvPr/>
        </p:nvCxnSpPr>
        <p:spPr>
          <a:xfrm>
            <a:off x="563418" y="1209964"/>
            <a:ext cx="11028218" cy="46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B13710-C4C1-48C8-AE6D-C1CB6643910D}"/>
              </a:ext>
            </a:extLst>
          </p:cNvPr>
          <p:cNvSpPr txBox="1"/>
          <p:nvPr/>
        </p:nvSpPr>
        <p:spPr>
          <a:xfrm>
            <a:off x="1060096" y="1058962"/>
            <a:ext cx="2706255" cy="28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ISO27014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기반 </a:t>
            </a:r>
            <a:r>
              <a:rPr lang="ko-KR" altLang="en-US" sz="120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취약점 분석 프로그램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5B2F11-51C8-44E4-A356-95B0CBBE1662}"/>
              </a:ext>
            </a:extLst>
          </p:cNvPr>
          <p:cNvSpPr/>
          <p:nvPr/>
        </p:nvSpPr>
        <p:spPr>
          <a:xfrm>
            <a:off x="466436" y="2203813"/>
            <a:ext cx="2373745" cy="554159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Chapter 1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A3016A8-4F7E-417D-BFFC-CD72ACB09971}"/>
              </a:ext>
            </a:extLst>
          </p:cNvPr>
          <p:cNvSpPr/>
          <p:nvPr/>
        </p:nvSpPr>
        <p:spPr>
          <a:xfrm>
            <a:off x="466429" y="3497375"/>
            <a:ext cx="2373745" cy="554159"/>
          </a:xfrm>
          <a:prstGeom prst="roundRect">
            <a:avLst>
              <a:gd name="adj" fmla="val 50000"/>
            </a:avLst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Chapter 2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6C70D4-0AFF-4D34-9903-5BEDA3DB93F4}"/>
              </a:ext>
            </a:extLst>
          </p:cNvPr>
          <p:cNvSpPr/>
          <p:nvPr/>
        </p:nvSpPr>
        <p:spPr>
          <a:xfrm>
            <a:off x="466429" y="4880384"/>
            <a:ext cx="2373745" cy="554159"/>
          </a:xfrm>
          <a:prstGeom prst="roundRect">
            <a:avLst>
              <a:gd name="adj" fmla="val 50000"/>
            </a:avLst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Chapter 3</a:t>
            </a:r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A666244-2B48-443A-A81B-56850FA397B2}"/>
              </a:ext>
            </a:extLst>
          </p:cNvPr>
          <p:cNvSpPr/>
          <p:nvPr/>
        </p:nvSpPr>
        <p:spPr>
          <a:xfrm rot="16200000">
            <a:off x="7065831" y="1727189"/>
            <a:ext cx="4036271" cy="6216073"/>
          </a:xfrm>
          <a:prstGeom prst="rtTriangle">
            <a:avLst/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7" name="그림 16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1B447FE1-BA17-4E52-9417-5E95E40B8B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78" b="91870" l="1875" r="97292">
                        <a14:foregroundMark x1="13125" y1="26016" x2="9167" y2="65041"/>
                        <a14:foregroundMark x1="8958" y1="33333" x2="5625" y2="72358"/>
                        <a14:foregroundMark x1="18672" y1="74922" x2="18750" y2="75610"/>
                        <a14:foregroundMark x1="17459" y1="64228" x2="18587" y2="74170"/>
                        <a14:foregroundMark x1="13125" y1="26016" x2="17459" y2="64228"/>
                        <a14:foregroundMark x1="18750" y1="75610" x2="18750" y2="75610"/>
                        <a14:foregroundMark x1="12917" y1="21138" x2="21042" y2="52033"/>
                        <a14:foregroundMark x1="31511" y1="35390" x2="31771" y2="41463"/>
                        <a14:foregroundMark x1="54583" y1="63415" x2="54583" y2="63530"/>
                        <a14:foregroundMark x1="54583" y1="45522" x2="54583" y2="49403"/>
                        <a14:foregroundMark x1="54583" y1="43089" x2="54583" y2="43896"/>
                        <a14:foregroundMark x1="54583" y1="37398" x2="54583" y2="39837"/>
                        <a14:foregroundMark x1="64961" y1="47910" x2="66020" y2="57724"/>
                        <a14:foregroundMark x1="63125" y1="30894" x2="63359" y2="33060"/>
                        <a14:foregroundMark x1="83750" y1="54237" x2="83750" y2="55983"/>
                        <a14:foregroundMark x1="83750" y1="46226" x2="83750" y2="47794"/>
                        <a14:foregroundMark x1="83750" y1="38211" x2="83750" y2="44775"/>
                        <a14:foregroundMark x1="76772" y1="45860" x2="76667" y2="53659"/>
                        <a14:foregroundMark x1="35921" y1="45528" x2="35952" y2="45662"/>
                        <a14:foregroundMark x1="34303" y1="38466" x2="34990" y2="41463"/>
                        <a14:foregroundMark x1="34375" y1="65909" x2="34375" y2="66754"/>
                        <a14:foregroundMark x1="34375" y1="62892" x2="34375" y2="63415"/>
                        <a14:foregroundMark x1="40326" y1="48504" x2="40309" y2="49018"/>
                        <a14:foregroundMark x1="40657" y1="38588" x2="40414" y2="45869"/>
                        <a14:foregroundMark x1="40833" y1="33333" x2="40784" y2="34811"/>
                        <a14:foregroundMark x1="53886" y1="43089" x2="54804" y2="49302"/>
                        <a14:foregroundMark x1="52328" y1="32554" x2="53405" y2="39837"/>
                        <a14:foregroundMark x1="6458" y1="31707" x2="5625" y2="47154"/>
                        <a14:foregroundMark x1="17083" y1="14634" x2="18750" y2="37398"/>
                        <a14:foregroundMark x1="46042" y1="44715" x2="46250" y2="51220"/>
                        <a14:foregroundMark x1="91667" y1="59350" x2="91667" y2="62602"/>
                        <a14:foregroundMark x1="82500" y1="55285" x2="82954" y2="55285"/>
                        <a14:foregroundMark x1="76250" y1="63415" x2="76250" y2="58537"/>
                        <a14:foregroundMark x1="3125" y1="47967" x2="1875" y2="47154"/>
                        <a14:foregroundMark x1="14167" y1="86992" x2="13750" y2="91870"/>
                        <a14:foregroundMark x1="60833" y1="43951" x2="60833" y2="47154"/>
                        <a14:foregroundMark x1="69167" y1="43089" x2="69375" y2="48780"/>
                        <a14:foregroundMark x1="41458" y1="60976" x2="41875" y2="64228"/>
                        <a14:foregroundMark x1="42083" y1="66667" x2="42917" y2="66667"/>
                        <a14:foregroundMark x1="45000" y1="65854" x2="46042" y2="66667"/>
                        <a14:foregroundMark x1="43750" y1="65041" x2="44167" y2="65041"/>
                        <a14:foregroundMark x1="64713" y1="30334" x2="65000" y2="30894"/>
                        <a14:foregroundMark x1="52917" y1="46341" x2="52708" y2="48780"/>
                        <a14:foregroundMark x1="96458" y1="34959" x2="96667" y2="44715"/>
                        <a14:foregroundMark x1="95208" y1="32520" x2="93542" y2="33333"/>
                        <a14:foregroundMark x1="91250" y1="33333" x2="93333" y2="32520"/>
                        <a14:foregroundMark x1="86250" y1="33333" x2="86458" y2="47967"/>
                        <a14:foregroundMark x1="22083" y1="63415" x2="19583" y2="64228"/>
                        <a14:foregroundMark x1="19583" y1="64228" x2="22292" y2="69106"/>
                        <a14:foregroundMark x1="95208" y1="62602" x2="96458" y2="61789"/>
                        <a14:backgroundMark x1="88542" y1="62602" x2="88542" y2="65041"/>
                        <a14:backgroundMark x1="88542" y1="48780" x2="88542" y2="59350"/>
                        <a14:backgroundMark x1="89434" y1="47985" x2="89583" y2="55285"/>
                        <a14:backgroundMark x1="44167" y1="25203" x2="44323" y2="34057"/>
                        <a14:backgroundMark x1="32292" y1="47154" x2="29375" y2="52033"/>
                        <a14:backgroundMark x1="44376" y1="37987" x2="43333" y2="29268"/>
                        <a14:backgroundMark x1="84375" y1="69106" x2="84792" y2="77236"/>
                        <a14:backgroundMark x1="84375" y1="67480" x2="85417" y2="75610"/>
                        <a14:backgroundMark x1="44836" y1="60936" x2="45000" y2="61789"/>
                        <a14:backgroundMark x1="44541" y1="59403" x2="44611" y2="59765"/>
                        <a14:backgroundMark x1="43750" y1="55285" x2="43853" y2="55820"/>
                        <a14:backgroundMark x1="84167" y1="62602" x2="84375" y2="70732"/>
                        <a14:backgroundMark x1="84375" y1="56911" x2="84375" y2="62602"/>
                        <a14:backgroundMark x1="93542" y1="67480" x2="92500" y2="69106"/>
                        <a14:backgroundMark x1="92544" y1="49676" x2="92500" y2="47967"/>
                        <a14:backgroundMark x1="92708" y1="56098" x2="92665" y2="54410"/>
                        <a14:backgroundMark x1="75417" y1="54472" x2="75833" y2="65041"/>
                        <a14:backgroundMark x1="75000" y1="33333" x2="75208" y2="28455"/>
                        <a14:backgroundMark x1="63750" y1="36585" x2="64005" y2="35194"/>
                        <a14:backgroundMark x1="54199" y1="50651" x2="54583" y2="63415"/>
                        <a14:backgroundMark x1="54375" y1="39837" x2="54375" y2="43089"/>
                        <a14:backgroundMark x1="54167" y1="65854" x2="54583" y2="72358"/>
                        <a14:backgroundMark x1="47611" y1="50559" x2="47500" y2="57724"/>
                        <a14:backgroundMark x1="47917" y1="30894" x2="47715" y2="43903"/>
                        <a14:backgroundMark x1="40625" y1="49593" x2="41734" y2="49593"/>
                        <a14:backgroundMark x1="40000" y1="48780" x2="39792" y2="52846"/>
                        <a14:backgroundMark x1="45153" y1="71431" x2="45417" y2="71545"/>
                        <a14:backgroundMark x1="43542" y1="70732" x2="44049" y2="70952"/>
                        <a14:backgroundMark x1="32917" y1="30081" x2="33125" y2="34146"/>
                        <a14:backgroundMark x1="34375" y1="42276" x2="34375" y2="45528"/>
                        <a14:backgroundMark x1="34583" y1="59350" x2="33750" y2="56098"/>
                        <a14:backgroundMark x1="34375" y1="63415" x2="34792" y2="62602"/>
                        <a14:backgroundMark x1="35625" y1="75610" x2="33125" y2="73171"/>
                        <a14:backgroundMark x1="31875" y1="44715" x2="31458" y2="49593"/>
                        <a14:backgroundMark x1="34583" y1="49593" x2="35208" y2="49593"/>
                        <a14:backgroundMark x1="33333" y1="35772" x2="34375" y2="35772"/>
                        <a14:backgroundMark x1="63958" y1="36585" x2="63583" y2="41463"/>
                        <a14:backgroundMark x1="91667" y1="66667" x2="93958" y2="65854"/>
                        <a14:backgroundMark x1="83333" y1="62602" x2="83750" y2="64228"/>
                        <a14:backgroundMark x1="83333" y1="58537" x2="83958" y2="58537"/>
                        <a14:backgroundMark x1="84694" y1="48350" x2="84583" y2="48780"/>
                        <a14:backgroundMark x1="83750" y1="50407" x2="84375" y2="50407"/>
                        <a14:backgroundMark x1="62917" y1="35772" x2="63266" y2="35772"/>
                        <a14:backgroundMark x1="63495" y1="37398" x2="63750" y2="37398"/>
                        <a14:backgroundMark x1="42121" y1="71545" x2="42689" y2="71545"/>
                        <a14:backgroundMark x1="45284" y1="70732" x2="46250" y2="70732"/>
                        <a14:backgroundMark x1="43750" y1="70732" x2="44090" y2="70732"/>
                        <a14:backgroundMark x1="35000" y1="41463" x2="35000" y2="43902"/>
                        <a14:backgroundMark x1="33542" y1="33333" x2="34167" y2="33333"/>
                        <a14:backgroundMark x1="34792" y1="41463" x2="33958" y2="41463"/>
                        <a14:backgroundMark x1="34167" y1="62602" x2="34583" y2="60976"/>
                        <a14:backgroundMark x1="40417" y1="34146" x2="40000" y2="37398"/>
                        <a14:backgroundMark x1="44391" y1="63665" x2="44583" y2="63415"/>
                        <a14:backgroundMark x1="43542" y1="70732" x2="44166" y2="70326"/>
                        <a14:backgroundMark x1="66875" y1="62136" x2="66875" y2="63415"/>
                        <a14:backgroundMark x1="67083" y1="64228" x2="67045" y2="63176"/>
                        <a14:backgroundMark x1="54375" y1="63415" x2="54167" y2="69106"/>
                        <a14:backgroundMark x1="87453" y1="33073" x2="87500" y2="32520"/>
                        <a14:backgroundMark x1="84167" y1="49593" x2="83750" y2="50407"/>
                        <a14:backgroundMark x1="66875" y1="62136" x2="66875" y2="63415"/>
                        <a14:backgroundMark x1="97074" y1="66951" x2="97292" y2="66667"/>
                        <a14:backgroundMark x1="97069" y1="66922" x2="97917" y2="66667"/>
                        <a14:backgroundMark x1="66826" y1="61836" x2="66875" y2="62602"/>
                        <a14:backgroundMark x1="54583" y1="45528" x2="54583" y2="43902"/>
                        <a14:backgroundMark x1="53958" y1="45528" x2="53958" y2="43089"/>
                        <a14:backgroundMark x1="51875" y1="29268" x2="52500" y2="30894"/>
                        <a14:backgroundMark x1="96006" y1="67466" x2="96042" y2="67480"/>
                        <a14:backgroundMark x1="93958" y1="66667" x2="94243" y2="66778"/>
                        <a14:backgroundMark x1="67917" y1="64228" x2="68125" y2="64228"/>
                        <a14:backgroundMark x1="68750" y1="63415" x2="68750" y2="67480"/>
                        <a14:backgroundMark x1="63958" y1="29268" x2="64792" y2="29268"/>
                        <a14:backgroundMark x1="66875" y1="57724" x2="66875" y2="62602"/>
                        <a14:backgroundMark x1="63958" y1="44715" x2="64375" y2="48780"/>
                        <a14:backgroundMark x1="77500" y1="36585" x2="77708" y2="45528"/>
                        <a14:backgroundMark x1="92732" y1="36435" x2="94229" y2="37214"/>
                        <a14:backgroundMark x1="83958" y1="49593" x2="84167" y2="47967"/>
                        <a14:backgroundMark x1="62917" y1="35772" x2="63542" y2="35772"/>
                        <a14:backgroundMark x1="40833" y1="47154" x2="40417" y2="48780"/>
                        <a14:backgroundMark x1="95738" y1="66667" x2="96875" y2="66667"/>
                        <a14:backgroundMark x1="94608" y1="66667" x2="94375" y2="66667"/>
                        <a14:backgroundMark x1="57708" y1="61789" x2="58125" y2="69106"/>
                        <a14:backgroundMark x1="62500" y1="29268" x2="63333" y2="28455"/>
                        <a14:backgroundMark x1="63542" y1="34959" x2="63958" y2="34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439" y="691286"/>
            <a:ext cx="1891488" cy="484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B293D6-6719-4DD0-8F8A-03058C227F22}"/>
              </a:ext>
            </a:extLst>
          </p:cNvPr>
          <p:cNvSpPr txBox="1"/>
          <p:nvPr/>
        </p:nvSpPr>
        <p:spPr>
          <a:xfrm>
            <a:off x="3389744" y="2203813"/>
            <a:ext cx="45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B0F0"/>
                </a:solidFill>
              </a:rPr>
              <a:t>P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ROBLEM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A74F0-C4B0-4ECD-8B31-E9D11D9B2019}"/>
              </a:ext>
            </a:extLst>
          </p:cNvPr>
          <p:cNvSpPr txBox="1"/>
          <p:nvPr/>
        </p:nvSpPr>
        <p:spPr>
          <a:xfrm>
            <a:off x="3389741" y="3497375"/>
            <a:ext cx="454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rgbClr val="0083E6"/>
                </a:solidFill>
              </a:rPr>
              <a:t>S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</a:rPr>
              <a:t>OLUTION</a:t>
            </a:r>
            <a:endParaRPr lang="ko-KR" altLang="en-US" sz="24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AFF94-A04E-488A-8027-469B40FC8C3E}"/>
              </a:ext>
            </a:extLst>
          </p:cNvPr>
          <p:cNvSpPr txBox="1"/>
          <p:nvPr/>
        </p:nvSpPr>
        <p:spPr>
          <a:xfrm>
            <a:off x="3389740" y="4880384"/>
            <a:ext cx="619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62AC"/>
                </a:solidFill>
              </a:rPr>
              <a:t>E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XPECTANCY EFFECTIVENES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3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384085" y="2271128"/>
            <a:ext cx="742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학교를 가던 중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지하철이 갑자기 멈춘다면</a:t>
            </a:r>
            <a:r>
              <a:rPr lang="en-US" altLang="ko-KR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6" name="그림 15" descr="기차이(가) 표시된 사진&#10;&#10;매우 높은 신뢰도로 생성된 설명">
            <a:extLst>
              <a:ext uri="{FF2B5EF4-FFF2-40B4-BE49-F238E27FC236}">
                <a16:creationId xmlns:a16="http://schemas.microsoft.com/office/drawing/2014/main" id="{DA417B7E-9D7A-45AF-9019-F1B0A4FAF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1"/>
          <a:stretch/>
        </p:blipFill>
        <p:spPr>
          <a:xfrm>
            <a:off x="3146516" y="2991221"/>
            <a:ext cx="5898967" cy="35498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00D11-85E5-4537-A340-B9CF0129F3B6}"/>
              </a:ext>
            </a:extLst>
          </p:cNvPr>
          <p:cNvSpPr txBox="1"/>
          <p:nvPr/>
        </p:nvSpPr>
        <p:spPr>
          <a:xfrm>
            <a:off x="974197" y="1291665"/>
            <a:ext cx="343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ICS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중요성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291F04-A908-49CF-9C48-41352CBF2FAD}"/>
              </a:ext>
            </a:extLst>
          </p:cNvPr>
          <p:cNvCxnSpPr/>
          <p:nvPr/>
        </p:nvCxnSpPr>
        <p:spPr>
          <a:xfrm>
            <a:off x="1579802" y="1402143"/>
            <a:ext cx="0" cy="334297"/>
          </a:xfrm>
          <a:prstGeom prst="line">
            <a:avLst/>
          </a:prstGeom>
          <a:ln w="19050">
            <a:solidFill>
              <a:srgbClr val="0083E6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940CFC2-3D24-4D9E-AF76-566667075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87" y="1910907"/>
            <a:ext cx="944996" cy="9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kumimoji="0" lang="ko-KR" alt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4" y="190649"/>
            <a:ext cx="5295592" cy="461665"/>
            <a:chOff x="200640" y="1324530"/>
            <a:chExt cx="529559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40" y="1324530"/>
              <a:ext cx="529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4CC8F4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0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0062AC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2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  </a:t>
              </a: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62AC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미약한 국내 </a:t>
              </a:r>
              <a:r>
                <a:rPr kumimoji="0" lang="en-US" altLang="ko-KR" sz="2400" b="0" i="0" u="none" strike="noStrike" kern="1200" cap="none" spc="0" normalizeH="0" baseline="0" noProof="0">
                  <a:ln>
                    <a:noFill/>
                  </a:ln>
                  <a:solidFill>
                    <a:srgbClr val="0062AC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ICS </a:t>
              </a: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62AC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보안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2522D9B-C32F-4A96-9D3E-01E19E66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1" y="1975619"/>
            <a:ext cx="4853346" cy="3708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A8C00E-C606-4252-999F-40A42E264F4A}"/>
              </a:ext>
            </a:extLst>
          </p:cNvPr>
          <p:cNvSpPr txBox="1"/>
          <p:nvPr/>
        </p:nvSpPr>
        <p:spPr>
          <a:xfrm>
            <a:off x="1440625" y="6127149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최근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년 내내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</a:rPr>
              <a:t>에 가까운 특허 기록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33F3A-6EC5-4ADF-976B-F3741912CFF4}"/>
              </a:ext>
            </a:extLst>
          </p:cNvPr>
          <p:cNvSpPr txBox="1"/>
          <p:nvPr/>
        </p:nvSpPr>
        <p:spPr>
          <a:xfrm>
            <a:off x="1158512" y="171857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rPr>
              <a:t>스마트 산업제어시스템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rPr>
              <a:t>(ICS)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rial"/>
                <a:cs typeface="+mn-cs"/>
              </a:rPr>
              <a:t>보안 동향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6ABB7B4-29B7-41A6-B13F-315554EDFD03}"/>
              </a:ext>
            </a:extLst>
          </p:cNvPr>
          <p:cNvSpPr/>
          <p:nvPr/>
        </p:nvSpPr>
        <p:spPr>
          <a:xfrm>
            <a:off x="876400" y="6009752"/>
            <a:ext cx="564225" cy="591524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2" name="그림 11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3DECE05F-BA12-47E1-ACE7-633D9E27A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9269">
            <a:off x="5884205" y="1275773"/>
            <a:ext cx="5343156" cy="101068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4CC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4CC8F4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PROBLEM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4CC8F4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328AAC-3916-4CC2-A5DF-D51160C4C032}"/>
              </a:ext>
            </a:extLst>
          </p:cNvPr>
          <p:cNvGrpSpPr/>
          <p:nvPr/>
        </p:nvGrpSpPr>
        <p:grpSpPr>
          <a:xfrm>
            <a:off x="5341319" y="2258004"/>
            <a:ext cx="6658303" cy="3654031"/>
            <a:chOff x="5341319" y="2258004"/>
            <a:chExt cx="6658303" cy="3654031"/>
          </a:xfrm>
        </p:grpSpPr>
        <p:pic>
          <p:nvPicPr>
            <p:cNvPr id="13" name="그림 12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734A8D7-4214-430E-AC02-10E0F249E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73" b="29195"/>
            <a:stretch/>
          </p:blipFill>
          <p:spPr>
            <a:xfrm>
              <a:off x="5786185" y="2258004"/>
              <a:ext cx="6146702" cy="10495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135D20-294C-44F0-95DD-AAB13970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2783">
              <a:off x="5341319" y="3137492"/>
              <a:ext cx="6428927" cy="103590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FAA4AC9-86DE-47F5-BC55-1E698F59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1717">
              <a:off x="5657793" y="4278915"/>
              <a:ext cx="6075242" cy="972637"/>
            </a:xfrm>
            <a:prstGeom prst="rect">
              <a:avLst/>
            </a:prstGeom>
          </p:spPr>
        </p:pic>
        <p:pic>
          <p:nvPicPr>
            <p:cNvPr id="17" name="그림 16" descr="개체이(가) 표시된 사진&#10;&#10;높은 신뢰도로 생성된 설명">
              <a:extLst>
                <a:ext uri="{FF2B5EF4-FFF2-40B4-BE49-F238E27FC236}">
                  <a16:creationId xmlns:a16="http://schemas.microsoft.com/office/drawing/2014/main" id="{D8B50DBE-33FB-482A-8E34-E47FA160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3351">
              <a:off x="5715637" y="5063015"/>
              <a:ext cx="6283985" cy="84902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F11A904-48A7-4398-B267-E4C65C5D7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91" y="2344951"/>
            <a:ext cx="1076896" cy="11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318661" cy="461665"/>
            <a:chOff x="200639" y="1324530"/>
            <a:chExt cx="631866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318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 </a:t>
              </a:r>
              <a:r>
                <a:rPr lang="en-US" altLang="ko-KR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ICS </a:t>
              </a:r>
              <a:r>
                <a:rPr lang="ko-KR" altLang="en-US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보안체계의 문제점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4CC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C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PROBLEM</a:t>
            </a:r>
            <a:endParaRPr lang="ko-KR" altLang="en-US" sz="1400" b="1">
              <a:solidFill>
                <a:srgbClr val="4CC8F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F2BC3-144C-4B8F-B927-56CDC26E7310}"/>
              </a:ext>
            </a:extLst>
          </p:cNvPr>
          <p:cNvSpPr txBox="1"/>
          <p:nvPr/>
        </p:nvSpPr>
        <p:spPr>
          <a:xfrm>
            <a:off x="1956588" y="3269733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43%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2EEBBC8-37EE-4D66-ADD5-DA8A41A61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18605"/>
              </p:ext>
            </p:extLst>
          </p:nvPr>
        </p:nvGraphicFramePr>
        <p:xfrm>
          <a:off x="367748" y="1411288"/>
          <a:ext cx="11559210" cy="487618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95730">
                  <a:extLst>
                    <a:ext uri="{9D8B030D-6E8A-4147-A177-3AD203B41FA5}">
                      <a16:colId xmlns:a16="http://schemas.microsoft.com/office/drawing/2014/main" val="2271491301"/>
                    </a:ext>
                  </a:extLst>
                </a:gridCol>
                <a:gridCol w="5963480">
                  <a:extLst>
                    <a:ext uri="{9D8B030D-6E8A-4147-A177-3AD203B41FA5}">
                      <a16:colId xmlns:a16="http://schemas.microsoft.com/office/drawing/2014/main" val="812778783"/>
                    </a:ext>
                  </a:extLst>
                </a:gridCol>
              </a:tblGrid>
              <a:tr h="478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ICS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보안 체계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이에 따른 문제점</a:t>
                      </a:r>
                    </a:p>
                  </a:txBody>
                  <a:tcPr anchor="ctr">
                    <a:solidFill>
                      <a:srgbClr val="0D81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062070"/>
                  </a:ext>
                </a:extLst>
              </a:tr>
              <a:tr h="1280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국내에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체계적인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ICS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보안 표준이 구축되어 있지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기관별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자체적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ICS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보안 </a:t>
                      </a:r>
                      <a:r>
                        <a:rPr lang="ko-KR" altLang="en-US" sz="1800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시스템을 도입</a:t>
                      </a:r>
                      <a:endParaRPr lang="en-US" altLang="ko-KR" sz="1800" b="0">
                        <a:solidFill>
                          <a:schemeClr val="tx1">
                            <a:lumMod val="50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그러나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 ISO27014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를 기반으로 시스템을 </a:t>
                      </a:r>
                      <a:r>
                        <a:rPr lang="ko-KR" altLang="en-US" sz="1800" b="1">
                          <a:solidFill>
                            <a:srgbClr val="FF0000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구성하지 않았기</a:t>
                      </a:r>
                      <a:endParaRPr lang="en-US" altLang="ko-KR" sz="1800" b="0">
                        <a:solidFill>
                          <a:srgbClr val="FF0000"/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   때문에 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정보보호 거버넌스로써 미흡한 부분 多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0287"/>
                  </a:ext>
                </a:extLst>
              </a:tr>
              <a:tr h="1560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주요정보통신기반 취약점 분석 평가 기준의 한계</a:t>
                      </a:r>
                      <a:endParaRPr lang="en-US" altLang="ko-KR" sz="1800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범용 </a:t>
                      </a:r>
                      <a:r>
                        <a:rPr lang="en-US" altLang="ko-KR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IT OS</a:t>
                      </a: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에 해당하는 통제항목은 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적용 불가</a:t>
                      </a:r>
                    </a:p>
                    <a:p>
                      <a:pPr algn="ctr" latinLnBrk="1"/>
                      <a:endParaRPr lang="ko-KR" altLang="en-US" sz="1800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800596"/>
                  </a:ext>
                </a:extLst>
              </a:tr>
              <a:tr h="1556448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dirty="0"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보안통제항목에 따라 기업의 세부 점검항목 이행 여부를 점검</a:t>
                      </a:r>
                      <a:r>
                        <a:rPr lang="en-US" altLang="ko-KR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평가</a:t>
                      </a:r>
                    </a:p>
                    <a:p>
                      <a:pPr algn="ctr" latinLnBrk="1"/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우선순위 도출 기능 부재</a:t>
                      </a: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로 인한 </a:t>
                      </a:r>
                      <a:r>
                        <a:rPr lang="ko-KR" altLang="en-US" sz="1800" b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조치가 시급한 항목이</a:t>
                      </a:r>
                      <a:endParaRPr lang="en-US" altLang="ko-KR" sz="1800" b="0"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무엇인지 </a:t>
                      </a:r>
                      <a:r>
                        <a:rPr lang="ko-KR" altLang="en-US" sz="1800" b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함초롬돋움" panose="020B0604000101010101" pitchFamily="50" charset="-127"/>
                        </a:rPr>
                        <a:t>알 수 없음</a:t>
                      </a:r>
                    </a:p>
                    <a:p>
                      <a:pPr algn="ctr" latinLnBrk="1"/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693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45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190649"/>
            <a:ext cx="6318661" cy="461665"/>
            <a:chOff x="200639" y="1324530"/>
            <a:chExt cx="6318661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318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</a:t>
              </a:r>
              <a:r>
                <a:rPr lang="ko-KR" altLang="en-US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 </a:t>
              </a:r>
              <a:r>
                <a:rPr lang="en-US" altLang="ko-KR" sz="2400" dirty="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ICS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보안체계의 문제점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[2]</a:t>
              </a:r>
              <a:endPara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4CC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C8F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PROBLEM</a:t>
            </a:r>
            <a:endParaRPr lang="ko-KR" altLang="en-US" sz="1400" b="1">
              <a:solidFill>
                <a:srgbClr val="4CC8F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190A4B-503A-4AEF-B593-0FF3FA30EA9E}"/>
              </a:ext>
            </a:extLst>
          </p:cNvPr>
          <p:cNvSpPr/>
          <p:nvPr/>
        </p:nvSpPr>
        <p:spPr>
          <a:xfrm>
            <a:off x="1944081" y="1991211"/>
            <a:ext cx="937167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근본적인 원인</a:t>
            </a:r>
            <a:r>
              <a:rPr lang="en-US" altLang="ko-KR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</a:p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ICS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</a:t>
            </a:r>
            <a:r>
              <a:rPr lang="ko-KR" altLang="en-US" sz="28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인력 부족</a:t>
            </a:r>
            <a:endParaRPr lang="en-US" altLang="ko-KR" sz="28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최고 경영진의 관심 부족으로 인한 보안분야의 </a:t>
            </a:r>
            <a:r>
              <a:rPr lang="ko-KR" altLang="en-US" sz="28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투자 미비</a:t>
            </a:r>
            <a:endParaRPr lang="en-US" altLang="ko-KR" sz="2800" b="1" dirty="0">
              <a:solidFill>
                <a:srgbClr val="FF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endParaRPr lang="en-US" altLang="ko-KR" sz="2800" dirty="0"/>
          </a:p>
          <a:p>
            <a:r>
              <a:rPr lang="ko-KR" altLang="en-US" sz="3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해결책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경영진의 정보보호 투자를 이끌 지속적인 보안체계를 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 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구축하는 것이 선행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- ISO 27014,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즉 </a:t>
            </a:r>
            <a:r>
              <a:rPr lang="ko-KR" altLang="en-US" sz="28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정보보안 거버넌스 표준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을</a:t>
            </a:r>
            <a:r>
              <a:rPr lang="ko-KR" altLang="en-US" sz="2800" b="1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AADA6-C6CD-46A1-B1D3-26D41CCFF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5" y="1915937"/>
            <a:ext cx="650296" cy="650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6FBD1B-BED1-4BE0-82E9-2996F7A4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5" y="3712777"/>
            <a:ext cx="650296" cy="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0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362181-CBA1-4673-BD22-ADE977E5E11C}"/>
              </a:ext>
            </a:extLst>
          </p:cNvPr>
          <p:cNvSpPr/>
          <p:nvPr/>
        </p:nvSpPr>
        <p:spPr>
          <a:xfrm>
            <a:off x="658760" y="0"/>
            <a:ext cx="10884311" cy="1012247"/>
          </a:xfrm>
          <a:prstGeom prst="rect">
            <a:avLst/>
          </a:prstGeom>
          <a:solidFill>
            <a:srgbClr val="0062AC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56BE90-4E44-41FD-B037-5EE6BF9D216E}"/>
              </a:ext>
            </a:extLst>
          </p:cNvPr>
          <p:cNvSpPr/>
          <p:nvPr/>
        </p:nvSpPr>
        <p:spPr>
          <a:xfrm>
            <a:off x="1016599" y="151476"/>
            <a:ext cx="1028513" cy="1012247"/>
          </a:xfrm>
          <a:prstGeom prst="ellipse">
            <a:avLst/>
          </a:prstGeom>
          <a:solidFill>
            <a:srgbClr val="4CC8F4"/>
          </a:solidFill>
          <a:ln w="57150">
            <a:solidFill>
              <a:srgbClr val="DEDE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36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2322586" y="242806"/>
            <a:ext cx="29354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SOLUTION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00D11-85E5-4537-A340-B9CF0129F3B6}"/>
              </a:ext>
            </a:extLst>
          </p:cNvPr>
          <p:cNvSpPr txBox="1"/>
          <p:nvPr/>
        </p:nvSpPr>
        <p:spPr>
          <a:xfrm>
            <a:off x="983527" y="1291665"/>
            <a:ext cx="70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C8F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  ISO 27014</a:t>
            </a:r>
            <a:r>
              <a:rPr lang="ko-KR" altLang="en-US" sz="2400" dirty="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표준을 모델로 한 프로그램 개발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AFE9-0974-4DA1-A65E-AB9328BCA8E4}"/>
              </a:ext>
            </a:extLst>
          </p:cNvPr>
          <p:cNvSpPr/>
          <p:nvPr/>
        </p:nvSpPr>
        <p:spPr>
          <a:xfrm>
            <a:off x="658758" y="0"/>
            <a:ext cx="10884311" cy="79854"/>
          </a:xfrm>
          <a:prstGeom prst="rect">
            <a:avLst/>
          </a:prstGeom>
          <a:solidFill>
            <a:srgbClr val="0083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0299FB-AFD8-4C2D-811C-AE10E84BBE17}"/>
              </a:ext>
            </a:extLst>
          </p:cNvPr>
          <p:cNvSpPr/>
          <p:nvPr/>
        </p:nvSpPr>
        <p:spPr>
          <a:xfrm>
            <a:off x="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B4279C-9522-4D0E-9F21-0E662AB4BDD6}"/>
              </a:ext>
            </a:extLst>
          </p:cNvPr>
          <p:cNvSpPr/>
          <p:nvPr/>
        </p:nvSpPr>
        <p:spPr>
          <a:xfrm>
            <a:off x="11543071" y="-6823"/>
            <a:ext cx="658760" cy="798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C9F3DBA-85EF-42BC-A3A4-5EE7E5A8C02B}"/>
              </a:ext>
            </a:extLst>
          </p:cNvPr>
          <p:cNvSpPr/>
          <p:nvPr/>
        </p:nvSpPr>
        <p:spPr>
          <a:xfrm>
            <a:off x="681453" y="2068170"/>
            <a:ext cx="5370666" cy="4548843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10F3FD-7FDD-4D6D-A7F7-BC93A05291E8}"/>
              </a:ext>
            </a:extLst>
          </p:cNvPr>
          <p:cNvSpPr/>
          <p:nvPr/>
        </p:nvSpPr>
        <p:spPr>
          <a:xfrm>
            <a:off x="1661335" y="2366564"/>
            <a:ext cx="3056727" cy="38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ISO27014 Governing body </a:t>
            </a:r>
            <a:endParaRPr lang="ko-KR" altLang="en-US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58EBB16-61BB-48B7-8C83-51D228CEF238}"/>
              </a:ext>
            </a:extLst>
          </p:cNvPr>
          <p:cNvSpPr/>
          <p:nvPr/>
        </p:nvSpPr>
        <p:spPr>
          <a:xfrm>
            <a:off x="928612" y="3715657"/>
            <a:ext cx="4818791" cy="2777360"/>
          </a:xfrm>
          <a:prstGeom prst="roundRect">
            <a:avLst/>
          </a:prstGeom>
          <a:solidFill>
            <a:schemeClr val="accent3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d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B786168-77B0-44EA-B21C-4D03F5FBCA65}"/>
              </a:ext>
            </a:extLst>
          </p:cNvPr>
          <p:cNvSpPr/>
          <p:nvPr/>
        </p:nvSpPr>
        <p:spPr>
          <a:xfrm>
            <a:off x="1240815" y="3950714"/>
            <a:ext cx="4194385" cy="1666416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6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F510E3-6AF7-41FC-BF98-A7298F5DABEA}"/>
              </a:ext>
            </a:extLst>
          </p:cNvPr>
          <p:cNvSpPr/>
          <p:nvPr/>
        </p:nvSpPr>
        <p:spPr>
          <a:xfrm>
            <a:off x="2350703" y="4536511"/>
            <a:ext cx="1559839" cy="36572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Evaluate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E0639D-789F-4B61-BF23-97033BDC8F98}"/>
              </a:ext>
            </a:extLst>
          </p:cNvPr>
          <p:cNvSpPr/>
          <p:nvPr/>
        </p:nvSpPr>
        <p:spPr>
          <a:xfrm>
            <a:off x="1351185" y="5001276"/>
            <a:ext cx="1432064" cy="3806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Direct</a:t>
            </a:r>
            <a:endParaRPr lang="ko-KR" altLang="en-US" dirty="0"/>
          </a:p>
        </p:txBody>
      </p:sp>
      <p:sp>
        <p:nvSpPr>
          <p:cNvPr id="29" name="화살표: 위쪽 28">
            <a:extLst>
              <a:ext uri="{FF2B5EF4-FFF2-40B4-BE49-F238E27FC236}">
                <a16:creationId xmlns:a16="http://schemas.microsoft.com/office/drawing/2014/main" id="{0FEC392B-6C52-4955-82CB-3D6EE260640C}"/>
              </a:ext>
            </a:extLst>
          </p:cNvPr>
          <p:cNvSpPr/>
          <p:nvPr/>
        </p:nvSpPr>
        <p:spPr>
          <a:xfrm>
            <a:off x="2783249" y="3982227"/>
            <a:ext cx="774492" cy="541670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BC7B27-ABA2-4AA5-9F02-BAAABE4C2331}"/>
              </a:ext>
            </a:extLst>
          </p:cNvPr>
          <p:cNvSpPr/>
          <p:nvPr/>
        </p:nvSpPr>
        <p:spPr>
          <a:xfrm>
            <a:off x="3557741" y="4990777"/>
            <a:ext cx="1432064" cy="3806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Monitor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76EDAE-229F-4ED5-834F-CF94CB9DA8FE}"/>
              </a:ext>
            </a:extLst>
          </p:cNvPr>
          <p:cNvSpPr/>
          <p:nvPr/>
        </p:nvSpPr>
        <p:spPr>
          <a:xfrm>
            <a:off x="2238548" y="3566471"/>
            <a:ext cx="1737241" cy="430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Communicate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90726A-D54D-4F44-9A55-47E878B1C17A}"/>
              </a:ext>
            </a:extLst>
          </p:cNvPr>
          <p:cNvSpPr txBox="1"/>
          <p:nvPr/>
        </p:nvSpPr>
        <p:spPr>
          <a:xfrm>
            <a:off x="1931016" y="4071637"/>
            <a:ext cx="21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Governing Body</a:t>
            </a:r>
            <a:endParaRPr lang="ko-KR" altLang="en-US" sz="2000" b="1" dirty="0"/>
          </a:p>
        </p:txBody>
      </p:sp>
      <p:sp>
        <p:nvSpPr>
          <p:cNvPr id="33" name="화살표: 굽음 32">
            <a:extLst>
              <a:ext uri="{FF2B5EF4-FFF2-40B4-BE49-F238E27FC236}">
                <a16:creationId xmlns:a16="http://schemas.microsoft.com/office/drawing/2014/main" id="{A17FE15E-A53A-4095-ABE0-E12E91DF9A11}"/>
              </a:ext>
            </a:extLst>
          </p:cNvPr>
          <p:cNvSpPr/>
          <p:nvPr/>
        </p:nvSpPr>
        <p:spPr>
          <a:xfrm rot="16200000" flipH="1">
            <a:off x="1848528" y="4488585"/>
            <a:ext cx="393168" cy="632221"/>
          </a:xfrm>
          <a:prstGeom prst="bentArrow">
            <a:avLst>
              <a:gd name="adj1" fmla="val 39957"/>
              <a:gd name="adj2" fmla="val 50000"/>
              <a:gd name="adj3" fmla="val 35470"/>
              <a:gd name="adj4" fmla="val 28326"/>
            </a:avLst>
          </a:prstGeom>
          <a:solidFill>
            <a:schemeClr val="accent3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425E2CBD-7571-4A6B-AE5D-5B94EEFE5203}"/>
              </a:ext>
            </a:extLst>
          </p:cNvPr>
          <p:cNvSpPr/>
          <p:nvPr/>
        </p:nvSpPr>
        <p:spPr>
          <a:xfrm rot="5400000">
            <a:off x="4043472" y="4445071"/>
            <a:ext cx="396432" cy="722512"/>
          </a:xfrm>
          <a:prstGeom prst="bentArrow">
            <a:avLst>
              <a:gd name="adj1" fmla="val 46262"/>
              <a:gd name="adj2" fmla="val 50000"/>
              <a:gd name="adj3" fmla="val 35470"/>
              <a:gd name="adj4" fmla="val 28326"/>
            </a:avLst>
          </a:prstGeom>
          <a:solidFill>
            <a:schemeClr val="accent3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00EBFB1-7E38-4F39-956B-5828F0FC0119}"/>
              </a:ext>
            </a:extLst>
          </p:cNvPr>
          <p:cNvSpPr/>
          <p:nvPr/>
        </p:nvSpPr>
        <p:spPr>
          <a:xfrm>
            <a:off x="1145479" y="5731201"/>
            <a:ext cx="4194385" cy="518697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</a:rPr>
              <a:t>Executive Management</a:t>
            </a:r>
          </a:p>
          <a:p>
            <a:pPr algn="ctr"/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</a:rPr>
              <a:t>(Information Security Management)</a:t>
            </a:r>
            <a:endParaRPr lang="ko-KR" altLang="en-US" sz="1400" dirty="0"/>
          </a:p>
        </p:txBody>
      </p:sp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4779082E-B296-4A4D-9BD0-9B4B91B04B8A}"/>
              </a:ext>
            </a:extLst>
          </p:cNvPr>
          <p:cNvSpPr/>
          <p:nvPr/>
        </p:nvSpPr>
        <p:spPr>
          <a:xfrm>
            <a:off x="2802453" y="4911210"/>
            <a:ext cx="774492" cy="789833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FBAD0BFD-AAD4-4422-BE86-19C9D939BD21}"/>
              </a:ext>
            </a:extLst>
          </p:cNvPr>
          <p:cNvSpPr/>
          <p:nvPr/>
        </p:nvSpPr>
        <p:spPr>
          <a:xfrm flipV="1">
            <a:off x="1642257" y="5376270"/>
            <a:ext cx="688635" cy="324773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01C71F7C-42A7-44A7-9C26-84E291076ACD}"/>
              </a:ext>
            </a:extLst>
          </p:cNvPr>
          <p:cNvSpPr/>
          <p:nvPr/>
        </p:nvSpPr>
        <p:spPr>
          <a:xfrm>
            <a:off x="3983008" y="5376482"/>
            <a:ext cx="688635" cy="324773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055118-D463-4FC4-84C1-2BEA8FC56257}"/>
              </a:ext>
            </a:extLst>
          </p:cNvPr>
          <p:cNvSpPr/>
          <p:nvPr/>
        </p:nvSpPr>
        <p:spPr>
          <a:xfrm>
            <a:off x="1986574" y="2804201"/>
            <a:ext cx="2287199" cy="586803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Stakeholders</a:t>
            </a:r>
            <a:endParaRPr lang="ko-KR" altLang="en-US" sz="1400" dirty="0"/>
          </a:p>
        </p:txBody>
      </p:sp>
      <p:sp>
        <p:nvSpPr>
          <p:cNvPr id="40" name="화살표: 위쪽 39">
            <a:extLst>
              <a:ext uri="{FF2B5EF4-FFF2-40B4-BE49-F238E27FC236}">
                <a16:creationId xmlns:a16="http://schemas.microsoft.com/office/drawing/2014/main" id="{54F46E00-92B2-4BF8-843E-7C85153866C8}"/>
              </a:ext>
            </a:extLst>
          </p:cNvPr>
          <p:cNvSpPr/>
          <p:nvPr/>
        </p:nvSpPr>
        <p:spPr>
          <a:xfrm>
            <a:off x="3208516" y="3330843"/>
            <a:ext cx="619937" cy="237746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8447378B-1BEA-4E54-B1BD-E6D1F1E47DC6}"/>
              </a:ext>
            </a:extLst>
          </p:cNvPr>
          <p:cNvSpPr/>
          <p:nvPr/>
        </p:nvSpPr>
        <p:spPr>
          <a:xfrm flipV="1">
            <a:off x="2451374" y="3336347"/>
            <a:ext cx="619937" cy="241668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ED9B8-758B-41B4-B3B9-B9493D23A227}"/>
              </a:ext>
            </a:extLst>
          </p:cNvPr>
          <p:cNvSpPr txBox="1"/>
          <p:nvPr/>
        </p:nvSpPr>
        <p:spPr>
          <a:xfrm>
            <a:off x="1376499" y="5426287"/>
            <a:ext cx="11641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Strategy, Policy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03B557-8D59-4A79-AA56-BF198640913D}"/>
              </a:ext>
            </a:extLst>
          </p:cNvPr>
          <p:cNvSpPr/>
          <p:nvPr/>
        </p:nvSpPr>
        <p:spPr>
          <a:xfrm>
            <a:off x="4348889" y="3050081"/>
            <a:ext cx="1432204" cy="3806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Assure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565D84-6006-4EF0-B764-68DAD9B6DF21}"/>
              </a:ext>
            </a:extLst>
          </p:cNvPr>
          <p:cNvSpPr txBox="1"/>
          <p:nvPr/>
        </p:nvSpPr>
        <p:spPr>
          <a:xfrm>
            <a:off x="3818284" y="5467865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Performance</a:t>
            </a:r>
            <a:endParaRPr lang="ko-KR" altLang="en-US" sz="1100" dirty="0"/>
          </a:p>
        </p:txBody>
      </p: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1BC4019C-29CE-4561-814C-0F58C9F177C2}"/>
              </a:ext>
            </a:extLst>
          </p:cNvPr>
          <p:cNvSpPr/>
          <p:nvPr/>
        </p:nvSpPr>
        <p:spPr>
          <a:xfrm>
            <a:off x="5030776" y="3440937"/>
            <a:ext cx="619937" cy="237746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46" name="화살표: 위쪽 45">
            <a:extLst>
              <a:ext uri="{FF2B5EF4-FFF2-40B4-BE49-F238E27FC236}">
                <a16:creationId xmlns:a16="http://schemas.microsoft.com/office/drawing/2014/main" id="{F027C1FF-6AC5-4A50-A1B5-DDC5082C80FC}"/>
              </a:ext>
            </a:extLst>
          </p:cNvPr>
          <p:cNvSpPr/>
          <p:nvPr/>
        </p:nvSpPr>
        <p:spPr>
          <a:xfrm flipV="1">
            <a:off x="4372745" y="3419285"/>
            <a:ext cx="619937" cy="241668"/>
          </a:xfrm>
          <a:prstGeom prst="upArrow">
            <a:avLst/>
          </a:prstGeom>
          <a:solidFill>
            <a:schemeClr val="accent3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F945E2-27E9-4058-BC2E-3D5D00E7FEE5}"/>
              </a:ext>
            </a:extLst>
          </p:cNvPr>
          <p:cNvSpPr txBox="1"/>
          <p:nvPr/>
        </p:nvSpPr>
        <p:spPr>
          <a:xfrm>
            <a:off x="2168221" y="3321985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Requirements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61A130-6237-4057-BF58-18B6238F51F9}"/>
              </a:ext>
            </a:extLst>
          </p:cNvPr>
          <p:cNvSpPr txBox="1"/>
          <p:nvPr/>
        </p:nvSpPr>
        <p:spPr>
          <a:xfrm>
            <a:off x="3170494" y="3298624"/>
            <a:ext cx="678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Reports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109CB6-6EA9-44CC-B88F-E3D57210FE7D}"/>
              </a:ext>
            </a:extLst>
          </p:cNvPr>
          <p:cNvSpPr txBox="1"/>
          <p:nvPr/>
        </p:nvSpPr>
        <p:spPr>
          <a:xfrm>
            <a:off x="3880431" y="3432160"/>
            <a:ext cx="1361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Recommendations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6DD68B-9D81-46EE-A434-F97CFD8FD076}"/>
              </a:ext>
            </a:extLst>
          </p:cNvPr>
          <p:cNvSpPr txBox="1"/>
          <p:nvPr/>
        </p:nvSpPr>
        <p:spPr>
          <a:xfrm>
            <a:off x="4858804" y="3517716"/>
            <a:ext cx="962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Commission</a:t>
            </a:r>
            <a:endParaRPr lang="ko-KR" altLang="en-US" sz="11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3C7F20E-D152-4FB3-B2EA-D1F019CAE4AC}"/>
              </a:ext>
            </a:extLst>
          </p:cNvPr>
          <p:cNvCxnSpPr/>
          <p:nvPr/>
        </p:nvCxnSpPr>
        <p:spPr>
          <a:xfrm>
            <a:off x="1579802" y="1402143"/>
            <a:ext cx="0" cy="334297"/>
          </a:xfrm>
          <a:prstGeom prst="line">
            <a:avLst/>
          </a:prstGeom>
          <a:ln w="19050">
            <a:solidFill>
              <a:srgbClr val="0083E6">
                <a:alpha val="7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3E749C-CC87-4829-980E-1821E02081D9}"/>
              </a:ext>
            </a:extLst>
          </p:cNvPr>
          <p:cNvSpPr txBox="1"/>
          <p:nvPr/>
        </p:nvSpPr>
        <p:spPr>
          <a:xfrm>
            <a:off x="6449075" y="2207341"/>
            <a:ext cx="5530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en-US" altLang="ko-KR" sz="3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ISO 27014 </a:t>
            </a:r>
          </a:p>
          <a:p>
            <a:endParaRPr lang="en-US" altLang="ko-KR" sz="36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정보보안 거버넌스의 개념과 원칙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구현을 위한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프로세스를 규정한 국제 표준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FB35D8-063C-441B-A0C2-4E9E375E4B32}"/>
              </a:ext>
            </a:extLst>
          </p:cNvPr>
          <p:cNvSpPr/>
          <p:nvPr/>
        </p:nvSpPr>
        <p:spPr>
          <a:xfrm>
            <a:off x="6441470" y="3964087"/>
            <a:ext cx="55879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정보보호 활동을 조직차원에서 지시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정보보호의 효과와 영향을 경영층에게 효과적으로 </a:t>
            </a:r>
            <a:b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함초롬돋움" panose="020B0604000101010101" pitchFamily="50" charset="-127"/>
              </a:rPr>
              <a:t>보고하도록 하는 정보보호 프로세스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16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2" y="190649"/>
            <a:ext cx="7218053" cy="461665"/>
            <a:chOff x="200638" y="1324530"/>
            <a:chExt cx="7218053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8" y="1324530"/>
              <a:ext cx="72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  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ISO 27014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표준을 모델로 한 프로그램 개발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(2)</a:t>
              </a:r>
              <a:endParaRPr lang="ko-KR" altLang="en-US" sz="2400">
                <a:solidFill>
                  <a:srgbClr val="0062AC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CE9A178-484A-446E-8A2A-7FD9786E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773943"/>
              </p:ext>
            </p:extLst>
          </p:nvPr>
        </p:nvGraphicFramePr>
        <p:xfrm>
          <a:off x="695287" y="1829872"/>
          <a:ext cx="10814841" cy="39972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3430">
                  <a:extLst>
                    <a:ext uri="{9D8B030D-6E8A-4147-A177-3AD203B41FA5}">
                      <a16:colId xmlns:a16="http://schemas.microsoft.com/office/drawing/2014/main" val="2484415097"/>
                    </a:ext>
                  </a:extLst>
                </a:gridCol>
                <a:gridCol w="4415911">
                  <a:extLst>
                    <a:ext uri="{9D8B030D-6E8A-4147-A177-3AD203B41FA5}">
                      <a16:colId xmlns:a16="http://schemas.microsoft.com/office/drawing/2014/main" val="1524797305"/>
                    </a:ext>
                  </a:extLst>
                </a:gridCol>
                <a:gridCol w="4695500">
                  <a:extLst>
                    <a:ext uri="{9D8B030D-6E8A-4147-A177-3AD203B41FA5}">
                      <a16:colId xmlns:a16="http://schemas.microsoft.com/office/drawing/2014/main" val="180954890"/>
                    </a:ext>
                  </a:extLst>
                </a:gridCol>
              </a:tblGrid>
              <a:tr h="5825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ISO</a:t>
                      </a:r>
                      <a:r>
                        <a:rPr lang="ko-KR" altLang="en-US" sz="2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2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27014</a:t>
                      </a:r>
                      <a:endParaRPr lang="ko-KR" altLang="en-US" sz="2400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프로그램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066516"/>
                  </a:ext>
                </a:extLst>
              </a:tr>
              <a:tr h="713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Communicate</a:t>
                      </a:r>
                      <a:endParaRPr lang="ko-KR" altLang="en-US" b="1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조직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이해관계자 요구에 따라</a:t>
                      </a:r>
                      <a:b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정보보안 내용을 공유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기업의 필요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요구사항에 따라 통제항목을 </a:t>
                      </a:r>
                      <a:b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수정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추가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118413"/>
                  </a:ext>
                </a:extLst>
              </a:tr>
              <a:tr h="841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Evaluate</a:t>
                      </a:r>
                      <a:endParaRPr lang="ko-KR" altLang="en-US" b="1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보안 현황을 고려하여 </a:t>
                      </a:r>
                      <a:b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정보보호 활동 목표의 성취여부 측정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통제항목을 바탕으로 현재 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ICS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보안성을 평가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353381"/>
                  </a:ext>
                </a:extLst>
              </a:tr>
              <a:tr h="874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Direct</a:t>
                      </a:r>
                      <a:endParaRPr lang="ko-KR" altLang="en-US" b="1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보안 목적 전략 달성에 필요한 사항을 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계산식을 통해 보안 조치사항 우선순위를 </a:t>
                      </a:r>
                      <a:b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도출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조치방안을 제안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345032"/>
                  </a:ext>
                </a:extLst>
              </a:tr>
              <a:tr h="98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Monitor</a:t>
                      </a:r>
                      <a:endParaRPr lang="ko-KR" altLang="en-US" b="1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보안관리 활동을 위한 </a:t>
                      </a:r>
                      <a:b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</a:b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적절한 성과지표를 관리하여 목적을 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우선순위를 이용하여 그래프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 </a:t>
                      </a:r>
                      <a:r>
                        <a:rPr lang="ko-KR" altLang="en-US" dirty="0" err="1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인포그래픽을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</a:t>
                      </a:r>
                      <a:endParaRPr lang="en-US" altLang="ko-KR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이용한 가시화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정량화</a:t>
                      </a:r>
                      <a:r>
                        <a:rPr lang="en-US" altLang="ko-KR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838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04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EACBA8-12D9-4BE0-A4DC-D9BB7675F245}"/>
              </a:ext>
            </a:extLst>
          </p:cNvPr>
          <p:cNvSpPr/>
          <p:nvPr/>
        </p:nvSpPr>
        <p:spPr>
          <a:xfrm>
            <a:off x="658761" y="1917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BAC7B0-DF72-4FAA-8A16-3943EF384C51}"/>
              </a:ext>
            </a:extLst>
          </p:cNvPr>
          <p:cNvSpPr/>
          <p:nvPr/>
        </p:nvSpPr>
        <p:spPr>
          <a:xfrm>
            <a:off x="1496674" y="242806"/>
            <a:ext cx="2847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  <a:endParaRPr lang="ko-KR" altLang="en-US" sz="4400" b="1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FD1A03-ADD2-4B3E-94F0-358500404532}"/>
              </a:ext>
            </a:extLst>
          </p:cNvPr>
          <p:cNvGrpSpPr/>
          <p:nvPr/>
        </p:nvGrpSpPr>
        <p:grpSpPr>
          <a:xfrm>
            <a:off x="156783" y="205397"/>
            <a:ext cx="6959634" cy="461665"/>
            <a:chOff x="200639" y="1324530"/>
            <a:chExt cx="6959634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00D11-85E5-4537-A340-B9CF0129F3B6}"/>
                </a:ext>
              </a:extLst>
            </p:cNvPr>
            <p:cNvSpPr txBox="1"/>
            <p:nvPr/>
          </p:nvSpPr>
          <p:spPr>
            <a:xfrm>
              <a:off x="200639" y="1324530"/>
              <a:ext cx="6959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4CC8F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  </a:t>
              </a:r>
              <a:r>
                <a:rPr lang="en-US" altLang="ko-KR" sz="24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>
                  <a:solidFill>
                    <a:srgbClr val="0062AC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산업제어시스템에 특화된 통제항목의 개발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9291F04-A908-49CF-9C48-41352CBF2FAD}"/>
                </a:ext>
              </a:extLst>
            </p:cNvPr>
            <p:cNvCxnSpPr/>
            <p:nvPr/>
          </p:nvCxnSpPr>
          <p:spPr>
            <a:xfrm>
              <a:off x="806245" y="1425677"/>
              <a:ext cx="0" cy="334297"/>
            </a:xfrm>
            <a:prstGeom prst="line">
              <a:avLst/>
            </a:prstGeom>
            <a:ln w="19050">
              <a:solidFill>
                <a:srgbClr val="0083E6">
                  <a:alpha val="7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0135-3222-4898-A5FA-5F0F0634AB7F}"/>
              </a:ext>
            </a:extLst>
          </p:cNvPr>
          <p:cNvCxnSpPr/>
          <p:nvPr/>
        </p:nvCxnSpPr>
        <p:spPr>
          <a:xfrm>
            <a:off x="117987" y="727587"/>
            <a:ext cx="11881635" cy="0"/>
          </a:xfrm>
          <a:prstGeom prst="line">
            <a:avLst/>
          </a:prstGeom>
          <a:ln w="28575"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C6C2BE-F958-4AA2-A71A-1D3EE97AC623}"/>
              </a:ext>
            </a:extLst>
          </p:cNvPr>
          <p:cNvSpPr/>
          <p:nvPr/>
        </p:nvSpPr>
        <p:spPr>
          <a:xfrm>
            <a:off x="0" y="-2104"/>
            <a:ext cx="11533239" cy="7599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F464E8-4FE4-4A1F-A36C-1ED628C5780D}"/>
              </a:ext>
            </a:extLst>
          </p:cNvPr>
          <p:cNvSpPr/>
          <p:nvPr/>
        </p:nvSpPr>
        <p:spPr>
          <a:xfrm>
            <a:off x="10164385" y="1542"/>
            <a:ext cx="1368853" cy="72343"/>
          </a:xfrm>
          <a:prstGeom prst="rect">
            <a:avLst/>
          </a:prstGeom>
          <a:solidFill>
            <a:srgbClr val="008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83E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3C75A-4554-4D5D-A8B8-5A4DABF30C30}"/>
              </a:ext>
            </a:extLst>
          </p:cNvPr>
          <p:cNvSpPr txBox="1"/>
          <p:nvPr/>
        </p:nvSpPr>
        <p:spPr>
          <a:xfrm>
            <a:off x="10242715" y="9861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0083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SOLUTION </a:t>
            </a:r>
            <a:endParaRPr lang="ko-KR" altLang="en-US" sz="1400" b="1">
              <a:solidFill>
                <a:srgbClr val="0083E6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444CB81-DD26-49F2-A57A-4D44A2B7B312}"/>
              </a:ext>
            </a:extLst>
          </p:cNvPr>
          <p:cNvSpPr/>
          <p:nvPr/>
        </p:nvSpPr>
        <p:spPr>
          <a:xfrm>
            <a:off x="477796" y="1239373"/>
            <a:ext cx="5728849" cy="489104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BAC0B1-3D6A-4416-8C66-95203BD59503}"/>
              </a:ext>
            </a:extLst>
          </p:cNvPr>
          <p:cNvGrpSpPr/>
          <p:nvPr/>
        </p:nvGrpSpPr>
        <p:grpSpPr>
          <a:xfrm>
            <a:off x="1083402" y="2177660"/>
            <a:ext cx="2929893" cy="3473763"/>
            <a:chOff x="6376231" y="1573841"/>
            <a:chExt cx="3496454" cy="4402400"/>
          </a:xfrm>
        </p:grpSpPr>
        <p:pic>
          <p:nvPicPr>
            <p:cNvPr id="17" name="그림 16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808CC9B0-D8A0-46E8-88A6-96CF20FD9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85" y="1573841"/>
              <a:ext cx="3240000" cy="4139433"/>
            </a:xfrm>
            <a:prstGeom prst="rect">
              <a:avLst/>
            </a:prstGeom>
          </p:spPr>
        </p:pic>
        <p:pic>
          <p:nvPicPr>
            <p:cNvPr id="18" name="그림 17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C9E83D3-1788-452A-A1B1-C4D4E97B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458" y="1690688"/>
              <a:ext cx="3240000" cy="4139433"/>
            </a:xfrm>
            <a:prstGeom prst="rect">
              <a:avLst/>
            </a:prstGeom>
          </p:spPr>
        </p:pic>
        <p:pic>
          <p:nvPicPr>
            <p:cNvPr id="19" name="그림 18" descr="동물, 조류, 식물이(가) 표시된 사진&#10;&#10;높은 신뢰도로 생성된 설명">
              <a:extLst>
                <a:ext uri="{FF2B5EF4-FFF2-40B4-BE49-F238E27FC236}">
                  <a16:creationId xmlns:a16="http://schemas.microsoft.com/office/drawing/2014/main" id="{CF2F0FC3-CEF5-48CD-AAA8-C2DA66A0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231" y="1801624"/>
              <a:ext cx="3240000" cy="41746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5" name="그림 1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2FA734-5C77-4572-93BC-46FC8309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57" y="3373972"/>
            <a:ext cx="2668028" cy="29835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5CC6A4-1B87-40E6-AB07-DA6D4EB182DF}"/>
              </a:ext>
            </a:extLst>
          </p:cNvPr>
          <p:cNvSpPr txBox="1"/>
          <p:nvPr/>
        </p:nvSpPr>
        <p:spPr>
          <a:xfrm>
            <a:off x="2414390" y="1451777"/>
            <a:ext cx="2535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NEI 08-09</a:t>
            </a:r>
            <a:endParaRPr lang="ko-KR" altLang="en-US" sz="3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F76B7D-7782-4156-84C7-A46CE7C5ED9F}"/>
              </a:ext>
            </a:extLst>
          </p:cNvPr>
          <p:cNvSpPr/>
          <p:nvPr/>
        </p:nvSpPr>
        <p:spPr>
          <a:xfrm>
            <a:off x="6517447" y="2036552"/>
            <a:ext cx="51265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미국 원자력 규제 위원회에서 개발한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10 CFR 73.54(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상용 원전 사이버 보안에 관한 연방 규정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을 준수할 수 있도록 돕는 구체적인 규제 지침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원자력 발전소에서 세워야 할 사이버보안 계획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정책과 설계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구현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시험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설치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운영 등 각 생명주기 단계별로 적용되어야 할 기술적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관리적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/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행정적 </a:t>
            </a:r>
            <a:b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  <a:cs typeface="함초롬돋움" panose="020B0604000101010101" pitchFamily="50" charset="-127"/>
              </a:rPr>
              <a:t>조치 사항을 상세히 기술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CBEA826-7F70-4AF8-A9A7-DF9D89E4AAD5}"/>
              </a:ext>
            </a:extLst>
          </p:cNvPr>
          <p:cNvSpPr/>
          <p:nvPr/>
        </p:nvSpPr>
        <p:spPr>
          <a:xfrm>
            <a:off x="6647136" y="5022224"/>
            <a:ext cx="656183" cy="550512"/>
          </a:xfrm>
          <a:prstGeom prst="rightArrow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52875-CB61-4D8C-B3F3-CE79C2DF8570}"/>
              </a:ext>
            </a:extLst>
          </p:cNvPr>
          <p:cNvSpPr txBox="1"/>
          <p:nvPr/>
        </p:nvSpPr>
        <p:spPr>
          <a:xfrm>
            <a:off x="7369468" y="4943537"/>
            <a:ext cx="388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이를 통해 </a:t>
            </a:r>
            <a:r>
              <a:rPr lang="en-US" altLang="ko-KR" sz="2000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IT</a:t>
            </a:r>
            <a:r>
              <a:rPr lang="ko-KR" altLang="en-US" sz="2000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와는 다른 산업 환경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을 </a:t>
            </a:r>
            <a:b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</a:b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더욱 정확하게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000">
                <a:latin typeface="-윤고딕340" panose="02030504000101010101" pitchFamily="18" charset="-127"/>
                <a:ea typeface="-윤고딕340" panose="02030504000101010101" pitchFamily="18" charset="-127"/>
              </a:rPr>
              <a:t>진단 가능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30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3748</TotalTime>
  <Words>675</Words>
  <Application>Microsoft Office PowerPoint</Application>
  <PresentationFormat>와이드스크린</PresentationFormat>
  <Paragraphs>205</Paragraphs>
  <Slides>18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-윤고딕350</vt:lpstr>
      <vt:lpstr>-윤고딕320</vt:lpstr>
      <vt:lpstr>함초롬돋움</vt:lpstr>
      <vt:lpstr>Cambria Math</vt:lpstr>
      <vt:lpstr>Arial</vt:lpstr>
      <vt:lpstr>-윤고딕310</vt:lpstr>
      <vt:lpstr>-윤고딕340</vt:lpstr>
      <vt:lpstr>나눔스퀘어라운드 Regular</vt:lpstr>
      <vt:lpstr>배달의민족 도현</vt:lpstr>
      <vt:lpstr>맑은 고딕</vt:lpstr>
      <vt:lpstr>휴먼둥근헤드라인</vt:lpstr>
      <vt:lpstr>HY헤드라인M</vt:lpstr>
      <vt:lpstr>-윤고딕330</vt:lpstr>
      <vt:lpstr>조선일보명조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윤주혜</cp:lastModifiedBy>
  <cp:revision>283</cp:revision>
  <dcterms:created xsi:type="dcterms:W3CDTF">2015-01-21T11:35:38Z</dcterms:created>
  <dcterms:modified xsi:type="dcterms:W3CDTF">2018-10-10T07:15:37Z</dcterms:modified>
</cp:coreProperties>
</file>